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0"/>
  </p:notesMasterIdLst>
  <p:handoutMasterIdLst>
    <p:handoutMasterId r:id="rId11"/>
  </p:handoutMasterIdLst>
  <p:sldIdLst>
    <p:sldId id="263" r:id="rId5"/>
    <p:sldId id="278" r:id="rId6"/>
    <p:sldId id="282" r:id="rId7"/>
    <p:sldId id="284" r:id="rId8"/>
    <p:sldId id="281" r:id="rId9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EFED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06799F8-075E-4A3A-A7F6-7FBC6576F1A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74"/>
  </p:normalViewPr>
  <p:slideViewPr>
    <p:cSldViewPr snapToGrid="0">
      <p:cViewPr>
        <p:scale>
          <a:sx n="81" d="100"/>
          <a:sy n="81" d="100"/>
        </p:scale>
        <p:origin x="-300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406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3E47F476-161E-4A04-A0FB-965A0EEB43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32E49AB-875B-42C8-941C-0DE0DBD2D3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84D98C1-1D35-4AC1-86CE-3983443D2DC2}" type="datetime1">
              <a:rPr lang="ru-RU" smtClean="0"/>
              <a:t>05.11.2021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3EFBA4A-EC84-4A1C-951D-F76333FEEC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xmlns="" id="{60085306-E124-4DA3-9455-10E28A78FE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5FAA0D8-202C-4D3D-887A-429ECB6FFB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406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08F80-7E6B-44D5-A446-1C0594CA0811}" type="datetime1">
              <a:rPr lang="ru-RU" smtClean="0"/>
              <a:pPr/>
              <a:t>05.11.2021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014E932-560F-4669-93FB-097F2F5C118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9864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014E932-560F-4669-93FB-097F2F5C118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3202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014E932-560F-4669-93FB-097F2F5C1185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8216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915128" y="1397977"/>
            <a:ext cx="8361229" cy="3007447"/>
          </a:xfrm>
        </p:spPr>
        <p:txBody>
          <a:bodyPr rtlCol="0" anchor="ctr" anchorCtr="0">
            <a:noAutofit/>
          </a:bodyPr>
          <a:lstStyle>
            <a:lvl1pPr algn="ctr">
              <a:defRPr sz="6600" cap="none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 стиль образца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79906" y="4475023"/>
            <a:ext cx="6831673" cy="1086237"/>
          </a:xfrm>
        </p:spPr>
        <p:txBody>
          <a:bodyPr rtlCol="0"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8A44D028-484A-4016-A0FD-DCEBE353592D}" type="datetime1">
              <a:rPr lang="ru-RU" noProof="0" smtClean="0"/>
              <a:t>05.11.2021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 rtlCol="0"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Г-образная фигура 12">
            <a:extLst>
              <a:ext uri="{FF2B5EF4-FFF2-40B4-BE49-F238E27FC236}">
                <a16:creationId xmlns:a16="http://schemas.microsoft.com/office/drawing/2014/main" xmlns="" id="{79965FD7-DA9A-4AFB-B8C8-34AC1FEE9F72}"/>
              </a:ext>
            </a:extLst>
          </p:cNvPr>
          <p:cNvSpPr/>
          <p:nvPr userDrawn="1"/>
        </p:nvSpPr>
        <p:spPr>
          <a:xfrm flipV="1">
            <a:off x="887674" y="726883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5" name="Г-образная фигура 14">
            <a:extLst>
              <a:ext uri="{FF2B5EF4-FFF2-40B4-BE49-F238E27FC236}">
                <a16:creationId xmlns:a16="http://schemas.microsoft.com/office/drawing/2014/main" xmlns="" id="{92465177-72B9-4DCF-8F98-0C79F3EE32EC}"/>
              </a:ext>
            </a:extLst>
          </p:cNvPr>
          <p:cNvSpPr/>
          <p:nvPr userDrawn="1"/>
        </p:nvSpPr>
        <p:spPr>
          <a:xfrm rot="10800000" flipV="1">
            <a:off x="8532326" y="1820272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Г-образная фигура 7">
            <a:extLst>
              <a:ext uri="{FF2B5EF4-FFF2-40B4-BE49-F238E27FC236}">
                <a16:creationId xmlns:a16="http://schemas.microsoft.com/office/drawing/2014/main" xmlns="" id="{B5516E7A-AEB0-4772-8098-8B0F8B5F1126}"/>
              </a:ext>
            </a:extLst>
          </p:cNvPr>
          <p:cNvSpPr/>
          <p:nvPr userDrawn="1"/>
        </p:nvSpPr>
        <p:spPr>
          <a:xfrm flipV="1">
            <a:off x="752858" y="609652"/>
            <a:ext cx="3152309" cy="4408489"/>
          </a:xfrm>
          <a:prstGeom prst="corner">
            <a:avLst>
              <a:gd name="adj1" fmla="val 6149"/>
              <a:gd name="adj2" fmla="val 681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Г-образная фигура 11">
            <a:extLst>
              <a:ext uri="{FF2B5EF4-FFF2-40B4-BE49-F238E27FC236}">
                <a16:creationId xmlns:a16="http://schemas.microsoft.com/office/drawing/2014/main" xmlns="" id="{E864F603-D3F0-4241-9005-3F6C3BD62BEF}"/>
              </a:ext>
            </a:extLst>
          </p:cNvPr>
          <p:cNvSpPr/>
          <p:nvPr userDrawn="1"/>
        </p:nvSpPr>
        <p:spPr>
          <a:xfrm flipH="1">
            <a:off x="8286318" y="1685652"/>
            <a:ext cx="3152309" cy="4408489"/>
          </a:xfrm>
          <a:prstGeom prst="corner">
            <a:avLst>
              <a:gd name="adj1" fmla="val 6773"/>
              <a:gd name="adj2" fmla="val 681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01295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371600" y="685800"/>
            <a:ext cx="9601200" cy="1485900"/>
          </a:xfrm>
        </p:spPr>
        <p:txBody>
          <a:bodyPr rtlCol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B0B504-960D-4FF3-82DC-E4C3635A674B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ctr"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1" name="Г-образная фигура 10">
            <a:extLst>
              <a:ext uri="{FF2B5EF4-FFF2-40B4-BE49-F238E27FC236}">
                <a16:creationId xmlns:a16="http://schemas.microsoft.com/office/drawing/2014/main" xmlns="" id="{91236E78-C797-4C31-BA0C-DB193BAF6D2D}"/>
              </a:ext>
            </a:extLst>
          </p:cNvPr>
          <p:cNvSpPr/>
          <p:nvPr userDrawn="1"/>
        </p:nvSpPr>
        <p:spPr>
          <a:xfrm rot="10800000" flipV="1">
            <a:off x="8391654" y="1873024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Г-образная фигура 9">
            <a:extLst>
              <a:ext uri="{FF2B5EF4-FFF2-40B4-BE49-F238E27FC236}">
                <a16:creationId xmlns:a16="http://schemas.microsoft.com/office/drawing/2014/main" xmlns="" id="{BFA658F0-F295-40A9-8BA8-1F6CBDFBBE09}"/>
              </a:ext>
            </a:extLst>
          </p:cNvPr>
          <p:cNvSpPr/>
          <p:nvPr userDrawn="1"/>
        </p:nvSpPr>
        <p:spPr>
          <a:xfrm flipH="1">
            <a:off x="8152968" y="1752327"/>
            <a:ext cx="3152309" cy="4408489"/>
          </a:xfrm>
          <a:prstGeom prst="corner">
            <a:avLst>
              <a:gd name="adj1" fmla="val 7085"/>
              <a:gd name="adj2" fmla="val 775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4007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sz="4800"/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DF7B7-CD0A-4A43-BE35-20EDFB8432A1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ctr"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72544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6F59C7-98D5-4FFA-80E3-9889813E74BE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ctr"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90140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, второй вариант">
    <p:bg bwMode="grayWhite">
      <p:bgPr>
        <a:gradFill flip="none" rotWithShape="1">
          <a:gsLst>
            <a:gs pos="0">
              <a:schemeClr val="tx2">
                <a:lumMod val="50000"/>
              </a:schemeClr>
            </a:gs>
            <a:gs pos="34000">
              <a:schemeClr val="tx2"/>
            </a:gs>
            <a:gs pos="66000">
              <a:schemeClr val="tx2">
                <a:lumMod val="75000"/>
              </a:schemeClr>
            </a:gs>
            <a:gs pos="97000">
              <a:schemeClr val="tx2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Г-образная фигура 9">
            <a:extLst>
              <a:ext uri="{FF2B5EF4-FFF2-40B4-BE49-F238E27FC236}">
                <a16:creationId xmlns:a16="http://schemas.microsoft.com/office/drawing/2014/main" xmlns="" id="{13412040-642F-40C5-8AB5-C0E8D41B481B}"/>
              </a:ext>
            </a:extLst>
          </p:cNvPr>
          <p:cNvSpPr/>
          <p:nvPr userDrawn="1"/>
        </p:nvSpPr>
        <p:spPr>
          <a:xfrm flipV="1">
            <a:off x="870090" y="709300"/>
            <a:ext cx="2772000" cy="2772000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Прямоугольник 8" title="Боковая панель">
            <a:extLst>
              <a:ext uri="{FF2B5EF4-FFF2-40B4-BE49-F238E27FC236}">
                <a16:creationId xmlns:a16="http://schemas.microsoft.com/office/drawing/2014/main" xmlns="" id="{BADD331D-DA8D-4D47-A2BB-F4875FDB16A4}"/>
              </a:ext>
            </a:extLst>
          </p:cNvPr>
          <p:cNvSpPr/>
          <p:nvPr userDrawn="1"/>
        </p:nvSpPr>
        <p:spPr>
          <a:xfrm rot="5400000">
            <a:off x="5791174" y="457175"/>
            <a:ext cx="609651" cy="121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397977" y="1151796"/>
            <a:ext cx="9504485" cy="3007447"/>
          </a:xfrm>
        </p:spPr>
        <p:txBody>
          <a:bodyPr rtlCol="0" anchor="ctr" anchorCtr="0">
            <a:noAutofit/>
          </a:bodyPr>
          <a:lstStyle>
            <a:lvl1pPr algn="ctr">
              <a:defRPr sz="6600" cap="none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7977" y="4897053"/>
            <a:ext cx="9504485" cy="1086237"/>
          </a:xfrm>
        </p:spPr>
        <p:txBody>
          <a:bodyPr rtlCol="0"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 rtlCol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rtl="0"/>
            <a:fld id="{7FB405CF-C7E9-4233-9137-7641E9EC63E9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 rtlCol="0"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1" name="Г-образная фигура 10">
            <a:extLst>
              <a:ext uri="{FF2B5EF4-FFF2-40B4-BE49-F238E27FC236}">
                <a16:creationId xmlns:a16="http://schemas.microsoft.com/office/drawing/2014/main" xmlns="" id="{68D376A1-CC76-4C90-B2CF-F89EA13E7942}"/>
              </a:ext>
            </a:extLst>
          </p:cNvPr>
          <p:cNvSpPr/>
          <p:nvPr userDrawn="1"/>
        </p:nvSpPr>
        <p:spPr>
          <a:xfrm rot="10800000" flipV="1">
            <a:off x="8549910" y="1820273"/>
            <a:ext cx="2772000" cy="2772000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Г-образная фигура 7">
            <a:extLst>
              <a:ext uri="{FF2B5EF4-FFF2-40B4-BE49-F238E27FC236}">
                <a16:creationId xmlns:a16="http://schemas.microsoft.com/office/drawing/2014/main" xmlns="" id="{B5516E7A-AEB0-4772-8098-8B0F8B5F1126}"/>
              </a:ext>
            </a:extLst>
          </p:cNvPr>
          <p:cNvSpPr/>
          <p:nvPr userDrawn="1"/>
        </p:nvSpPr>
        <p:spPr>
          <a:xfrm flipV="1">
            <a:off x="752858" y="609652"/>
            <a:ext cx="3152309" cy="3007448"/>
          </a:xfrm>
          <a:prstGeom prst="corner">
            <a:avLst>
              <a:gd name="adj1" fmla="val 6089"/>
              <a:gd name="adj2" fmla="val 6769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Г-образная фигура 11">
            <a:extLst>
              <a:ext uri="{FF2B5EF4-FFF2-40B4-BE49-F238E27FC236}">
                <a16:creationId xmlns:a16="http://schemas.microsoft.com/office/drawing/2014/main" xmlns="" id="{E864F603-D3F0-4241-9005-3F6C3BD62BEF}"/>
              </a:ext>
            </a:extLst>
          </p:cNvPr>
          <p:cNvSpPr/>
          <p:nvPr userDrawn="1"/>
        </p:nvSpPr>
        <p:spPr>
          <a:xfrm flipH="1">
            <a:off x="8286317" y="1685653"/>
            <a:ext cx="3152309" cy="3007448"/>
          </a:xfrm>
          <a:prstGeom prst="corner">
            <a:avLst>
              <a:gd name="adj1" fmla="val 6089"/>
              <a:gd name="adj2" fmla="val 6442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33502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371600" y="685800"/>
            <a:ext cx="9601200" cy="720213"/>
          </a:xfrm>
        </p:spPr>
        <p:txBody>
          <a:bodyPr rtlCol="0">
            <a:noAutofit/>
          </a:bodyPr>
          <a:lstStyle>
            <a:lvl1pPr>
              <a:defRPr sz="4800"/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484671"/>
            <a:ext cx="9601200" cy="4382729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02538B1-C940-4406-BCB8-DC91D6A15B03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ctr"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cxnSp>
        <p:nvCxnSpPr>
          <p:cNvPr id="7" name="Прямая соединительная линия 6">
            <a:extLst>
              <a:ext uri="{FF2B5EF4-FFF2-40B4-BE49-F238E27FC236}">
                <a16:creationId xmlns:a16="http://schemas.microsoft.com/office/drawing/2014/main" xmlns="" id="{CBEFB83C-E1EC-41AC-BFF6-9D094E2D43C6}"/>
              </a:ext>
            </a:extLst>
          </p:cNvPr>
          <p:cNvCxnSpPr/>
          <p:nvPr userDrawn="1"/>
        </p:nvCxnSpPr>
        <p:spPr>
          <a:xfrm>
            <a:off x="1465008" y="1445344"/>
            <a:ext cx="9468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941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ъект с подписью и рисунком">
    <p:bg bwMode="lt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xmlns="" id="{20A2BD38-4A6C-44EB-900D-A3E3AE37854F}"/>
              </a:ext>
            </a:extLst>
          </p:cNvPr>
          <p:cNvSpPr/>
          <p:nvPr userDrawn="1"/>
        </p:nvSpPr>
        <p:spPr>
          <a:xfrm>
            <a:off x="6581723" y="404614"/>
            <a:ext cx="5191176" cy="60487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36000">
                <a:schemeClr val="tx2"/>
              </a:gs>
              <a:gs pos="69000">
                <a:schemeClr val="tx2">
                  <a:lumMod val="75000"/>
                </a:schemeClr>
              </a:gs>
              <a:gs pos="97000">
                <a:schemeClr val="tx2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xmlns="" id="{C222C1B9-FA56-4CEA-AD98-25A595D942F8}"/>
              </a:ext>
            </a:extLst>
          </p:cNvPr>
          <p:cNvSpPr/>
          <p:nvPr userDrawn="1"/>
        </p:nvSpPr>
        <p:spPr bwMode="white">
          <a:xfrm>
            <a:off x="7040199" y="564425"/>
            <a:ext cx="4356000" cy="4464000"/>
          </a:xfrm>
          <a:prstGeom prst="ellipse">
            <a:avLst/>
          </a:prstGeom>
          <a:noFill/>
          <a:ln w="12382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 7" title="Фоновая фигура"/>
          <p:cNvSpPr/>
          <p:nvPr/>
        </p:nvSpPr>
        <p:spPr>
          <a:xfrm>
            <a:off x="0" y="376"/>
            <a:ext cx="6096000" cy="68576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 bwMode="white">
          <a:xfrm>
            <a:off x="586246" y="400665"/>
            <a:ext cx="4858460" cy="1428136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4000"/>
              </a:lnSpc>
              <a:defRPr sz="38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586246" y="2113935"/>
            <a:ext cx="4858460" cy="4247186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86246" y="6443554"/>
            <a:ext cx="1324322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D55F6BDF-291F-4C2E-B9D8-9EC1D2DC17B1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2825377" y="6453386"/>
            <a:ext cx="2619329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187939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9" name="Прямоугольник 8" title="Разделительная линия"/>
          <p:cNvSpPr/>
          <p:nvPr/>
        </p:nvSpPr>
        <p:spPr>
          <a:xfrm>
            <a:off x="6024000" y="0"/>
            <a:ext cx="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9786B981-6A78-425B-97A2-BA24E40DB7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5761" y="670570"/>
            <a:ext cx="4151312" cy="4248000"/>
          </a:xfrm>
          <a:prstGeom prst="ellipse">
            <a:avLst/>
          </a:prstGeom>
          <a:ln w="38100">
            <a:solidFill>
              <a:schemeClr val="bg2"/>
            </a:solidFill>
          </a:ln>
          <a:effectLst>
            <a:innerShdw blurRad="114300">
              <a:prstClr val="black"/>
            </a:innerShdw>
          </a:effectLst>
        </p:spPr>
        <p:txBody>
          <a:bodyPr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7" name="Объект 15">
            <a:extLst>
              <a:ext uri="{FF2B5EF4-FFF2-40B4-BE49-F238E27FC236}">
                <a16:creationId xmlns:a16="http://schemas.microsoft.com/office/drawing/2014/main" xmlns="" id="{A21C7D74-31FD-4638-819B-6F7351A1770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747294" y="5188236"/>
            <a:ext cx="4858459" cy="1126906"/>
          </a:xfrm>
          <a:solidFill>
            <a:schemeClr val="bg2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rtlCol="0" anchor="ctr" anchorCtr="0"/>
          <a:lstStyle>
            <a:lvl1pPr marL="0" indent="0"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marL="530352" indent="0"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2pPr>
            <a:lvl3pPr marL="987552" indent="0" algn="ctr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1444752" indent="0" algn="ctr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marL="1901952" indent="0" algn="ctr">
              <a:buNone/>
              <a:defRPr sz="14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21" name="Г-образная фигура 20">
            <a:extLst>
              <a:ext uri="{FF2B5EF4-FFF2-40B4-BE49-F238E27FC236}">
                <a16:creationId xmlns:a16="http://schemas.microsoft.com/office/drawing/2014/main" xmlns="" id="{CB430D22-8AAF-444F-A6CE-7C02859083DF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516927" y="335049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Г-образная фигура 22">
            <a:extLst>
              <a:ext uri="{FF2B5EF4-FFF2-40B4-BE49-F238E27FC236}">
                <a16:creationId xmlns:a16="http://schemas.microsoft.com/office/drawing/2014/main" xmlns="" id="{0D8BA010-8544-4718-9EA3-B0248C963FD4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5085711" y="33029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Г-образная фигура 23">
            <a:extLst>
              <a:ext uri="{FF2B5EF4-FFF2-40B4-BE49-F238E27FC236}">
                <a16:creationId xmlns:a16="http://schemas.microsoft.com/office/drawing/2014/main" xmlns="" id="{C0FFB550-21A6-456B-BA1A-EF145674866C}"/>
              </a:ext>
            </a:extLst>
          </p:cNvPr>
          <p:cNvSpPr>
            <a:spLocks noChangeAspect="1"/>
          </p:cNvSpPr>
          <p:nvPr userDrawn="1"/>
        </p:nvSpPr>
        <p:spPr>
          <a:xfrm>
            <a:off x="522817" y="1476927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5" name="Г-образная фигура 24">
            <a:extLst>
              <a:ext uri="{FF2B5EF4-FFF2-40B4-BE49-F238E27FC236}">
                <a16:creationId xmlns:a16="http://schemas.microsoft.com/office/drawing/2014/main" xmlns="" id="{70EF88E9-8CAC-422B-A9A6-D9FD1F17DAE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5081769" y="148200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08449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ъект с подписью">
    <p:bg bwMode="lt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xmlns="" id="{20A2BD38-4A6C-44EB-900D-A3E3AE37854F}"/>
              </a:ext>
            </a:extLst>
          </p:cNvPr>
          <p:cNvSpPr/>
          <p:nvPr userDrawn="1"/>
        </p:nvSpPr>
        <p:spPr>
          <a:xfrm>
            <a:off x="6581723" y="404614"/>
            <a:ext cx="5191176" cy="60487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36000">
                <a:schemeClr val="tx2"/>
              </a:gs>
              <a:gs pos="69000">
                <a:schemeClr val="tx2">
                  <a:lumMod val="75000"/>
                </a:schemeClr>
              </a:gs>
              <a:gs pos="97000">
                <a:schemeClr val="tx2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 7" title="Фоновая фигура"/>
          <p:cNvSpPr/>
          <p:nvPr/>
        </p:nvSpPr>
        <p:spPr>
          <a:xfrm>
            <a:off x="0" y="376"/>
            <a:ext cx="6096000" cy="68576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 bwMode="white">
          <a:xfrm>
            <a:off x="586246" y="400665"/>
            <a:ext cx="4858460" cy="1428136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4000"/>
              </a:lnSpc>
              <a:defRPr sz="38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586246" y="2113935"/>
            <a:ext cx="4858460" cy="4247186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86246" y="6443554"/>
            <a:ext cx="1324322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6533E58D-9F3B-48E0-8486-BA34FFA7DE3F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2825377" y="6453386"/>
            <a:ext cx="2619329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187939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9" name="Прямоугольник 8" title="Разделительная линия"/>
          <p:cNvSpPr/>
          <p:nvPr/>
        </p:nvSpPr>
        <p:spPr>
          <a:xfrm>
            <a:off x="6024000" y="0"/>
            <a:ext cx="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Г-образная фигура 20">
            <a:extLst>
              <a:ext uri="{FF2B5EF4-FFF2-40B4-BE49-F238E27FC236}">
                <a16:creationId xmlns:a16="http://schemas.microsoft.com/office/drawing/2014/main" xmlns="" id="{CB430D22-8AAF-444F-A6CE-7C02859083DF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516927" y="335049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Г-образная фигура 22">
            <a:extLst>
              <a:ext uri="{FF2B5EF4-FFF2-40B4-BE49-F238E27FC236}">
                <a16:creationId xmlns:a16="http://schemas.microsoft.com/office/drawing/2014/main" xmlns="" id="{0D8BA010-8544-4718-9EA3-B0248C963FD4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5085711" y="33029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Г-образная фигура 23">
            <a:extLst>
              <a:ext uri="{FF2B5EF4-FFF2-40B4-BE49-F238E27FC236}">
                <a16:creationId xmlns:a16="http://schemas.microsoft.com/office/drawing/2014/main" xmlns="" id="{C0FFB550-21A6-456B-BA1A-EF145674866C}"/>
              </a:ext>
            </a:extLst>
          </p:cNvPr>
          <p:cNvSpPr>
            <a:spLocks noChangeAspect="1"/>
          </p:cNvSpPr>
          <p:nvPr userDrawn="1"/>
        </p:nvSpPr>
        <p:spPr>
          <a:xfrm>
            <a:off x="522817" y="1476927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5" name="Г-образная фигура 24">
            <a:extLst>
              <a:ext uri="{FF2B5EF4-FFF2-40B4-BE49-F238E27FC236}">
                <a16:creationId xmlns:a16="http://schemas.microsoft.com/office/drawing/2014/main" xmlns="" id="{70EF88E9-8CAC-422B-A9A6-D9FD1F17DAE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5081769" y="148200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xmlns="" id="{ED439475-E625-4449-B42E-8F291D64A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5360" y="518474"/>
            <a:ext cx="4910394" cy="5759777"/>
          </a:xfrm>
          <a:solidFill>
            <a:schemeClr val="bg2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en-US" sz="1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lang="en-US" sz="18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lang="en-US"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lang="en-US"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lang="en-US" sz="14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marL="0" lvl="0" indent="0" algn="ctr" rtl="0">
              <a:buNone/>
            </a:pPr>
            <a:r>
              <a:rPr lang="ru-RU" noProof="0" smtClean="0"/>
              <a:t>Образец текста</a:t>
            </a:r>
          </a:p>
          <a:p>
            <a:pPr marL="0" lvl="1" indent="0" algn="ctr" rtl="0">
              <a:buNone/>
            </a:pPr>
            <a:r>
              <a:rPr lang="ru-RU" noProof="0" smtClean="0"/>
              <a:t>Второй уровень</a:t>
            </a:r>
          </a:p>
          <a:p>
            <a:pPr marL="0" lvl="2" indent="0" algn="ctr" rtl="0">
              <a:buNone/>
            </a:pPr>
            <a:r>
              <a:rPr lang="ru-RU" noProof="0" smtClean="0"/>
              <a:t>Третий уровень</a:t>
            </a:r>
          </a:p>
          <a:p>
            <a:pPr marL="0" lvl="3" indent="0" algn="ctr" rtl="0">
              <a:buNone/>
            </a:pPr>
            <a:r>
              <a:rPr lang="ru-RU" noProof="0" smtClean="0"/>
              <a:t>Четвертый уровень</a:t>
            </a:r>
          </a:p>
          <a:p>
            <a:pPr marL="0" lvl="4" indent="0" algn="ctr" rtl="0">
              <a:buNone/>
            </a:pPr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86602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, 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 title="Фоновая фигура"/>
          <p:cNvSpPr/>
          <p:nvPr/>
        </p:nvSpPr>
        <p:spPr>
          <a:xfrm>
            <a:off x="-1" y="376"/>
            <a:ext cx="6234898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xmlns="" id="{1F430D42-50DC-4502-A3E8-251FE7F0809D}"/>
              </a:ext>
            </a:extLst>
          </p:cNvPr>
          <p:cNvSpPr/>
          <p:nvPr userDrawn="1"/>
        </p:nvSpPr>
        <p:spPr>
          <a:xfrm>
            <a:off x="507591" y="5289755"/>
            <a:ext cx="5270049" cy="1012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accent3"/>
              </a:solidFill>
            </a:endParaRPr>
          </a:p>
        </p:txBody>
      </p:sp>
      <p:sp>
        <p:nvSpPr>
          <p:cNvPr id="11" name="Прямоугольник: Усеченные противолежащие углы 10">
            <a:extLst>
              <a:ext uri="{FF2B5EF4-FFF2-40B4-BE49-F238E27FC236}">
                <a16:creationId xmlns:a16="http://schemas.microsoft.com/office/drawing/2014/main" xmlns="" id="{836AFDEB-3C72-49E0-9B45-DC9EFBA6587F}"/>
              </a:ext>
            </a:extLst>
          </p:cNvPr>
          <p:cNvSpPr/>
          <p:nvPr userDrawn="1"/>
        </p:nvSpPr>
        <p:spPr bwMode="white">
          <a:xfrm>
            <a:off x="507591" y="409286"/>
            <a:ext cx="5270049" cy="4732985"/>
          </a:xfrm>
          <a:prstGeom prst="snip2DiagRect">
            <a:avLst>
              <a:gd name="adj1" fmla="val 0"/>
              <a:gd name="adj2" fmla="val 10697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930776" y="444414"/>
            <a:ext cx="4644000" cy="1341602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4000"/>
              </a:lnSpc>
              <a:defRPr sz="34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930775" y="1966451"/>
            <a:ext cx="4644001" cy="4388615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07591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AE8A9B8D-2AF0-47C1-AFB2-AFA473452CA4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340396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9" name="Прямоугольник 8" title="Разделительная линия"/>
          <p:cNvSpPr/>
          <p:nvPr/>
        </p:nvSpPr>
        <p:spPr>
          <a:xfrm>
            <a:off x="6234897" y="-376"/>
            <a:ext cx="144000" cy="68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Г-образная фигура 11">
            <a:extLst>
              <a:ext uri="{FF2B5EF4-FFF2-40B4-BE49-F238E27FC236}">
                <a16:creationId xmlns:a16="http://schemas.microsoft.com/office/drawing/2014/main" xmlns="" id="{26A5AA85-E28D-4647-B000-742C83A8047D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6845770" y="372071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13" name="Г-образная фигура 12">
            <a:extLst>
              <a:ext uri="{FF2B5EF4-FFF2-40B4-BE49-F238E27FC236}">
                <a16:creationId xmlns:a16="http://schemas.microsoft.com/office/drawing/2014/main" xmlns="" id="{C3CD9875-0A2E-4F4D-ACB7-87DD98EED9D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058438" y="5819525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3BDA3A4D-2561-4EEB-8787-E1A6525657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6245" y="668595"/>
            <a:ext cx="4646651" cy="4198373"/>
          </a:xfrm>
          <a:prstGeom prst="snip2DiagRect">
            <a:avLst>
              <a:gd name="adj1" fmla="val 0"/>
              <a:gd name="adj2" fmla="val 10300"/>
            </a:avLst>
          </a:prstGeom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xmlns="" id="{FBB32A6B-92AA-4208-9120-FFC166CE75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0275" y="5352418"/>
            <a:ext cx="5148000" cy="900000"/>
          </a:xfrm>
          <a:solidFill>
            <a:schemeClr val="bg2"/>
          </a:solidFill>
          <a:effectLst>
            <a:innerShdw blurRad="114300">
              <a:prstClr val="black">
                <a:alpha val="34000"/>
              </a:prstClr>
            </a:innerShdw>
          </a:effectLst>
        </p:spPr>
        <p:txBody>
          <a:bodyPr rtlCol="0" anchor="ctr" anchorCtr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3"/>
                </a:solidFill>
              </a:defRPr>
            </a:lvl1pPr>
            <a:lvl2pPr marL="530352" indent="0" algn="ctr">
              <a:buFont typeface="Arial" panose="020B0604020202020204" pitchFamily="34" charset="0"/>
              <a:buNone/>
              <a:defRPr sz="1800">
                <a:solidFill>
                  <a:schemeClr val="accent3"/>
                </a:solidFill>
              </a:defRPr>
            </a:lvl2pPr>
            <a:lvl3pPr marL="987552" indent="0" algn="ctr">
              <a:buFont typeface="Arial" panose="020B0604020202020204" pitchFamily="34" charset="0"/>
              <a:buNone/>
              <a:defRPr sz="1600">
                <a:solidFill>
                  <a:schemeClr val="accent3"/>
                </a:solidFill>
              </a:defRPr>
            </a:lvl3pPr>
            <a:lvl4pPr marL="1444752" indent="0" algn="ctr">
              <a:buFont typeface="Arial" panose="020B0604020202020204" pitchFamily="34" charset="0"/>
              <a:buNone/>
              <a:defRPr sz="1600">
                <a:solidFill>
                  <a:schemeClr val="accent3"/>
                </a:solidFill>
              </a:defRPr>
            </a:lvl4pPr>
            <a:lvl5pPr marL="1901952" indent="0" algn="ctr">
              <a:buFont typeface="Arial" panose="020B0604020202020204" pitchFamily="34" charset="0"/>
              <a:buNone/>
              <a:defRPr sz="1400">
                <a:solidFill>
                  <a:schemeClr val="accent3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20" name="Г-образная фигура 19">
            <a:extLst>
              <a:ext uri="{FF2B5EF4-FFF2-40B4-BE49-F238E27FC236}">
                <a16:creationId xmlns:a16="http://schemas.microsoft.com/office/drawing/2014/main" xmlns="" id="{CC096F9F-3AD4-4FC8-823F-DBD962E2E1C6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1021316" y="361496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21" name="Г-образная фигура 20">
            <a:extLst>
              <a:ext uri="{FF2B5EF4-FFF2-40B4-BE49-F238E27FC236}">
                <a16:creationId xmlns:a16="http://schemas.microsoft.com/office/drawing/2014/main" xmlns="" id="{9CFFEAD0-9992-49A8-A068-3357E08CD7C0}"/>
              </a:ext>
            </a:extLst>
          </p:cNvPr>
          <p:cNvSpPr>
            <a:spLocks noChangeAspect="1"/>
          </p:cNvSpPr>
          <p:nvPr userDrawn="1"/>
        </p:nvSpPr>
        <p:spPr>
          <a:xfrm>
            <a:off x="6865431" y="5819524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cxnSp>
        <p:nvCxnSpPr>
          <p:cNvPr id="23" name="Прямая соединительная линия 22">
            <a:extLst>
              <a:ext uri="{FF2B5EF4-FFF2-40B4-BE49-F238E27FC236}">
                <a16:creationId xmlns:a16="http://schemas.microsoft.com/office/drawing/2014/main" xmlns="" id="{D470145D-417E-4648-AB08-0A7974A629E0}"/>
              </a:ext>
            </a:extLst>
          </p:cNvPr>
          <p:cNvCxnSpPr/>
          <p:nvPr userDrawn="1"/>
        </p:nvCxnSpPr>
        <p:spPr>
          <a:xfrm>
            <a:off x="7118556" y="1789472"/>
            <a:ext cx="4284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821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 title="Фоновая фигура"/>
          <p:cNvSpPr/>
          <p:nvPr/>
        </p:nvSpPr>
        <p:spPr>
          <a:xfrm>
            <a:off x="-1" y="376"/>
            <a:ext cx="6234898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Прямоугольник: Усеченные противолежащие углы 10">
            <a:extLst>
              <a:ext uri="{FF2B5EF4-FFF2-40B4-BE49-F238E27FC236}">
                <a16:creationId xmlns:a16="http://schemas.microsoft.com/office/drawing/2014/main" xmlns="" id="{836AFDEB-3C72-49E0-9B45-DC9EFBA6587F}"/>
              </a:ext>
            </a:extLst>
          </p:cNvPr>
          <p:cNvSpPr/>
          <p:nvPr userDrawn="1"/>
        </p:nvSpPr>
        <p:spPr bwMode="white">
          <a:xfrm>
            <a:off x="507591" y="409286"/>
            <a:ext cx="5270049" cy="5945780"/>
          </a:xfrm>
          <a:prstGeom prst="snip2DiagRect">
            <a:avLst>
              <a:gd name="adj1" fmla="val 0"/>
              <a:gd name="adj2" fmla="val 10697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930776" y="436176"/>
            <a:ext cx="4644000" cy="1341602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4000"/>
              </a:lnSpc>
              <a:defRPr sz="34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930775" y="1966451"/>
            <a:ext cx="4644001" cy="4388615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07591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20DE436B-AA2E-4BBC-9B20-7E2E324BF6AF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340396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9" name="Прямоугольник 8" title="Разделительная линия"/>
          <p:cNvSpPr/>
          <p:nvPr/>
        </p:nvSpPr>
        <p:spPr>
          <a:xfrm>
            <a:off x="6234897" y="-376"/>
            <a:ext cx="144000" cy="68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Г-образная фигура 11">
            <a:extLst>
              <a:ext uri="{FF2B5EF4-FFF2-40B4-BE49-F238E27FC236}">
                <a16:creationId xmlns:a16="http://schemas.microsoft.com/office/drawing/2014/main" xmlns="" id="{26A5AA85-E28D-4647-B000-742C83A8047D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6845770" y="372071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13" name="Г-образная фигура 12">
            <a:extLst>
              <a:ext uri="{FF2B5EF4-FFF2-40B4-BE49-F238E27FC236}">
                <a16:creationId xmlns:a16="http://schemas.microsoft.com/office/drawing/2014/main" xmlns="" id="{C3CD9875-0A2E-4F4D-ACB7-87DD98EED9D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058438" y="5819525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xmlns="" id="{D57F3340-8A42-40F0-BF5B-EEF6E3E88E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6246" y="668595"/>
            <a:ext cx="4646651" cy="5383413"/>
          </a:xfrm>
          <a:custGeom>
            <a:avLst/>
            <a:gdLst>
              <a:gd name="connsiteX0" fmla="*/ 0 w 4646651"/>
              <a:gd name="connsiteY0" fmla="*/ 0 h 5383413"/>
              <a:gd name="connsiteX1" fmla="*/ 4168046 w 4646651"/>
              <a:gd name="connsiteY1" fmla="*/ 0 h 5383413"/>
              <a:gd name="connsiteX2" fmla="*/ 4646651 w 4646651"/>
              <a:gd name="connsiteY2" fmla="*/ 478605 h 5383413"/>
              <a:gd name="connsiteX3" fmla="*/ 4646651 w 4646651"/>
              <a:gd name="connsiteY3" fmla="*/ 5383413 h 5383413"/>
              <a:gd name="connsiteX4" fmla="*/ 478605 w 4646651"/>
              <a:gd name="connsiteY4" fmla="*/ 5383413 h 5383413"/>
              <a:gd name="connsiteX5" fmla="*/ 0 w 4646651"/>
              <a:gd name="connsiteY5" fmla="*/ 4904808 h 5383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6651" h="5383413">
                <a:moveTo>
                  <a:pt x="0" y="0"/>
                </a:moveTo>
                <a:lnTo>
                  <a:pt x="4168046" y="0"/>
                </a:lnTo>
                <a:lnTo>
                  <a:pt x="4646651" y="478605"/>
                </a:lnTo>
                <a:lnTo>
                  <a:pt x="4646651" y="5383413"/>
                </a:lnTo>
                <a:lnTo>
                  <a:pt x="478605" y="5383413"/>
                </a:lnTo>
                <a:lnTo>
                  <a:pt x="0" y="4904808"/>
                </a:lnTo>
                <a:close/>
              </a:path>
            </a:pathLst>
          </a:custGeom>
          <a:ln w="5715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0" name="Г-образная фигура 19">
            <a:extLst>
              <a:ext uri="{FF2B5EF4-FFF2-40B4-BE49-F238E27FC236}">
                <a16:creationId xmlns:a16="http://schemas.microsoft.com/office/drawing/2014/main" xmlns="" id="{CC096F9F-3AD4-4FC8-823F-DBD962E2E1C6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1021316" y="361496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21" name="Г-образная фигура 20">
            <a:extLst>
              <a:ext uri="{FF2B5EF4-FFF2-40B4-BE49-F238E27FC236}">
                <a16:creationId xmlns:a16="http://schemas.microsoft.com/office/drawing/2014/main" xmlns="" id="{9CFFEAD0-9992-49A8-A068-3357E08CD7C0}"/>
              </a:ext>
            </a:extLst>
          </p:cNvPr>
          <p:cNvSpPr>
            <a:spLocks noChangeAspect="1"/>
          </p:cNvSpPr>
          <p:nvPr userDrawn="1"/>
        </p:nvSpPr>
        <p:spPr>
          <a:xfrm>
            <a:off x="6865431" y="5819524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cxnSp>
        <p:nvCxnSpPr>
          <p:cNvPr id="23" name="Прямая соединительная линия 22">
            <a:extLst>
              <a:ext uri="{FF2B5EF4-FFF2-40B4-BE49-F238E27FC236}">
                <a16:creationId xmlns:a16="http://schemas.microsoft.com/office/drawing/2014/main" xmlns="" id="{D470145D-417E-4648-AB08-0A7974A629E0}"/>
              </a:ext>
            </a:extLst>
          </p:cNvPr>
          <p:cNvCxnSpPr/>
          <p:nvPr userDrawn="1"/>
        </p:nvCxnSpPr>
        <p:spPr>
          <a:xfrm>
            <a:off x="7118556" y="1789472"/>
            <a:ext cx="4284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789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 bwMode="blackWhite">
      <p:bgPr>
        <a:gradFill flip="none" rotWithShape="1">
          <a:gsLst>
            <a:gs pos="0">
              <a:schemeClr val="bg2">
                <a:lumMod val="50000"/>
              </a:schemeClr>
            </a:gs>
            <a:gs pos="33000">
              <a:schemeClr val="bg2"/>
            </a:gs>
            <a:gs pos="66000">
              <a:schemeClr val="bg2">
                <a:lumMod val="75000"/>
              </a:schemeClr>
            </a:gs>
            <a:gs pos="97000">
              <a:schemeClr val="bg2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5025" y="1301360"/>
            <a:ext cx="9612971" cy="2852737"/>
          </a:xfrm>
        </p:spPr>
        <p:txBody>
          <a:bodyPr rtlCol="0" anchor="b">
            <a:normAutofit/>
          </a:bodyPr>
          <a:lstStyle>
            <a:lvl1pPr algn="r">
              <a:defRPr sz="72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 rtlCol="0"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39766FF-2E5B-4390-A077-3C50F4CE4E45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9" name="Г-образная фигура 8">
            <a:extLst>
              <a:ext uri="{FF2B5EF4-FFF2-40B4-BE49-F238E27FC236}">
                <a16:creationId xmlns:a16="http://schemas.microsoft.com/office/drawing/2014/main" xmlns="" id="{BF5B4C6D-2825-4690-8D32-39CBF5E0F7E6}"/>
              </a:ext>
            </a:extLst>
          </p:cNvPr>
          <p:cNvSpPr/>
          <p:nvPr userDrawn="1"/>
        </p:nvSpPr>
        <p:spPr>
          <a:xfrm rot="10800000" flipV="1">
            <a:off x="8532326" y="1820272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Г-образная фигура 7">
            <a:extLst>
              <a:ext uri="{FF2B5EF4-FFF2-40B4-BE49-F238E27FC236}">
                <a16:creationId xmlns:a16="http://schemas.microsoft.com/office/drawing/2014/main" xmlns="" id="{DFD43940-6D78-4E75-BDB6-8792768BB894}"/>
              </a:ext>
            </a:extLst>
          </p:cNvPr>
          <p:cNvSpPr/>
          <p:nvPr userDrawn="1"/>
        </p:nvSpPr>
        <p:spPr>
          <a:xfrm flipH="1">
            <a:off x="8286318" y="1685652"/>
            <a:ext cx="3152309" cy="4408489"/>
          </a:xfrm>
          <a:prstGeom prst="corner">
            <a:avLst>
              <a:gd name="adj1" fmla="val 5837"/>
              <a:gd name="adj2" fmla="val 6502"/>
            </a:avLst>
          </a:prstGeom>
          <a:solidFill>
            <a:srgbClr val="EFEDE3"/>
          </a:solidFill>
          <a:ln>
            <a:solidFill>
              <a:srgbClr val="EFEDE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592144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D6DC7A-2B30-4DA5-83AF-530085FAEFDA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ctr"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6885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 title="Боковая панель">
            <a:extLst>
              <a:ext uri="{FF2B5EF4-FFF2-40B4-BE49-F238E27FC236}">
                <a16:creationId xmlns:a16="http://schemas.microsoft.com/office/drawing/2014/main" xmlns="" id="{FFA7AFEF-D97A-4A94-A884-7F95E91332B7}"/>
              </a:ext>
            </a:extLst>
          </p:cNvPr>
          <p:cNvSpPr/>
          <p:nvPr/>
        </p:nvSpPr>
        <p:spPr>
          <a:xfrm>
            <a:off x="622095" y="0"/>
            <a:ext cx="144000" cy="68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983497E4-9A7A-409D-84E3-BA65B26BE651}" type="datetime1">
              <a:rPr lang="ru-RU" noProof="0" smtClean="0"/>
              <a:t>05.11.2021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algn="ctr" rtl="0"/>
            <a:r>
              <a:rPr lang="ru-RU" noProof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 title="Боковая панель"/>
          <p:cNvSpPr/>
          <p:nvPr/>
        </p:nvSpPr>
        <p:spPr>
          <a:xfrm>
            <a:off x="478095" y="376"/>
            <a:ext cx="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5630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8" r:id="rId4"/>
    <p:sldLayoutId id="2147483671" r:id="rId5"/>
    <p:sldLayoutId id="2147483669" r:id="rId6"/>
    <p:sldLayoutId id="214748367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Arial" panose="020B0604020202020204" pitchFamily="34" charset="0"/>
        <a:buChar char="•"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873252" indent="-34290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sz="24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30452" indent="-34290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787652" indent="-34290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187702" indent="-28575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F28594-E3E7-4921-BB26-C93A4252F5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9247" y="1284573"/>
            <a:ext cx="8361229" cy="862144"/>
          </a:xfrm>
        </p:spPr>
        <p:txBody>
          <a:bodyPr rtlCol="0"/>
          <a:lstStyle/>
          <a:p>
            <a:r>
              <a:rPr lang="kk-KZ" sz="4000" cap="none" dirty="0" smtClean="0"/>
              <a:t>Тілдік ресурстар</a:t>
            </a:r>
            <a:endParaRPr lang="ru-RU" sz="4000" cap="none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25F28594-E3E7-4921-BB26-C93A4252F5E9}"/>
              </a:ext>
            </a:extLst>
          </p:cNvPr>
          <p:cNvSpPr txBox="1">
            <a:spLocks/>
          </p:cNvSpPr>
          <p:nvPr/>
        </p:nvSpPr>
        <p:spPr>
          <a:xfrm>
            <a:off x="1889247" y="2246254"/>
            <a:ext cx="8361229" cy="86214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6600" kern="120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err="1"/>
              <a:t>Тіл</a:t>
            </a:r>
            <a:r>
              <a:rPr lang="ru-RU" sz="4000" b="1" dirty="0"/>
              <a:t> </a:t>
            </a:r>
            <a:r>
              <a:rPr lang="ru-RU" sz="4000" b="1" dirty="0" err="1"/>
              <a:t>ресурстарына</a:t>
            </a:r>
            <a:r>
              <a:rPr lang="ru-RU" sz="4000" b="1" dirty="0"/>
              <a:t> </a:t>
            </a:r>
            <a:r>
              <a:rPr lang="ru-RU" sz="4000" b="1" dirty="0" err="1"/>
              <a:t>кіріспе</a:t>
            </a:r>
            <a:r>
              <a:rPr lang="ru-RU" sz="4000" b="1" dirty="0"/>
              <a:t> </a:t>
            </a:r>
            <a:r>
              <a:rPr lang="ru-RU" sz="4000" b="1" dirty="0" err="1"/>
              <a:t>модулі</a:t>
            </a:r>
            <a:endParaRPr lang="ru-RU" sz="4000" dirty="0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3BCAE2CE-F5D8-4BB6-A52B-9737F0CA11B5}"/>
              </a:ext>
            </a:extLst>
          </p:cNvPr>
          <p:cNvSpPr txBox="1">
            <a:spLocks/>
          </p:cNvSpPr>
          <p:nvPr/>
        </p:nvSpPr>
        <p:spPr>
          <a:xfrm>
            <a:off x="2654026" y="-69785"/>
            <a:ext cx="6831673" cy="757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3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k-KZ" sz="3600" b="1" dirty="0" smtClean="0"/>
              <a:t>Әл-Фараби атындағы ҚазҰУ</a:t>
            </a:r>
            <a:endParaRPr lang="ru-RU" sz="3600" b="1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3BCAE2CE-F5D8-4BB6-A52B-9737F0CA11B5}"/>
              </a:ext>
            </a:extLst>
          </p:cNvPr>
          <p:cNvSpPr txBox="1">
            <a:spLocks/>
          </p:cNvSpPr>
          <p:nvPr/>
        </p:nvSpPr>
        <p:spPr>
          <a:xfrm>
            <a:off x="3272154" y="6424593"/>
            <a:ext cx="6831673" cy="433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3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smtClean="0"/>
              <a:t>2021-2022</a:t>
            </a:r>
            <a:endParaRPr lang="ru-RU" sz="2000" b="1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25F28594-E3E7-4921-BB26-C93A4252F5E9}"/>
              </a:ext>
            </a:extLst>
          </p:cNvPr>
          <p:cNvSpPr txBox="1">
            <a:spLocks/>
          </p:cNvSpPr>
          <p:nvPr/>
        </p:nvSpPr>
        <p:spPr>
          <a:xfrm>
            <a:off x="1958258" y="4335423"/>
            <a:ext cx="8361229" cy="86214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6600" kern="120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/>
              <a:t> № 2 </a:t>
            </a:r>
            <a:r>
              <a:rPr lang="ru-RU" sz="4000" b="1" dirty="0" err="1" smtClean="0"/>
              <a:t>Дәріс</a:t>
            </a:r>
            <a:endParaRPr lang="ru-RU" sz="4000" b="1" dirty="0" smtClean="0"/>
          </a:p>
          <a:p>
            <a:r>
              <a:rPr lang="ru-RU" sz="4000" b="1" dirty="0" smtClean="0"/>
              <a:t>ТР </a:t>
            </a:r>
            <a:r>
              <a:rPr lang="ru-RU" sz="4000" b="1" dirty="0" err="1"/>
              <a:t>инфрақұрылымының</a:t>
            </a:r>
            <a:r>
              <a:rPr lang="ru-RU" sz="4000" b="1" dirty="0"/>
              <a:t> </a:t>
            </a:r>
            <a:r>
              <a:rPr lang="ru-RU" sz="4000" b="1" dirty="0" err="1"/>
              <a:t>негізгі</a:t>
            </a:r>
            <a:r>
              <a:rPr lang="ru-RU" sz="4000" b="1" dirty="0"/>
              <a:t> </a:t>
            </a:r>
            <a:r>
              <a:rPr lang="ru-RU" sz="4000" b="1" dirty="0" err="1"/>
              <a:t>принциптері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2463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9913" y="411480"/>
            <a:ext cx="9601200" cy="720213"/>
          </a:xfrm>
        </p:spPr>
        <p:txBody>
          <a:bodyPr/>
          <a:lstStyle/>
          <a:p>
            <a:pPr algn="ctr"/>
            <a:r>
              <a:rPr lang="ru-RU" dirty="0" err="1"/>
              <a:t>Тілдік</a:t>
            </a:r>
            <a:r>
              <a:rPr lang="ru-RU" dirty="0"/>
              <a:t> </a:t>
            </a:r>
            <a:r>
              <a:rPr lang="ru-RU" dirty="0" err="1"/>
              <a:t>ресурстардың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0704" y="1484671"/>
            <a:ext cx="11131296" cy="5373329"/>
          </a:xfrm>
        </p:spPr>
        <p:txBody>
          <a:bodyPr/>
          <a:lstStyle/>
          <a:p>
            <a:r>
              <a:rPr lang="ru-RU" sz="2000" dirty="0"/>
              <a:t>1) </a:t>
            </a:r>
            <a:r>
              <a:rPr lang="ru-RU" sz="2000" dirty="0" err="1"/>
              <a:t>мәтіндер</a:t>
            </a:r>
            <a:r>
              <a:rPr lang="ru-RU" sz="2000" dirty="0"/>
              <a:t> корпусы – </a:t>
            </a:r>
            <a:r>
              <a:rPr lang="ru-RU" sz="2000" dirty="0" err="1"/>
              <a:t>тақырыбы</a:t>
            </a:r>
            <a:r>
              <a:rPr lang="ru-RU" sz="2000" dirty="0"/>
              <a:t> </a:t>
            </a:r>
            <a:r>
              <a:rPr lang="ru-RU" sz="2000" dirty="0" err="1"/>
              <a:t>Берілген</a:t>
            </a:r>
            <a:r>
              <a:rPr lang="ru-RU" sz="2000" dirty="0"/>
              <a:t> БҚ-</a:t>
            </a:r>
            <a:r>
              <a:rPr lang="ru-RU" sz="2000" dirty="0" err="1"/>
              <a:t>ға</a:t>
            </a:r>
            <a:r>
              <a:rPr lang="ru-RU" sz="2000" dirty="0"/>
              <a:t> </a:t>
            </a:r>
            <a:r>
              <a:rPr lang="ru-RU" sz="2000" dirty="0" err="1"/>
              <a:t>сәйкес</a:t>
            </a:r>
            <a:r>
              <a:rPr lang="ru-RU" sz="2000" dirty="0"/>
              <a:t> </a:t>
            </a:r>
            <a:r>
              <a:rPr lang="ru-RU" sz="2000" dirty="0" err="1"/>
              <a:t>келетін</a:t>
            </a:r>
            <a:r>
              <a:rPr lang="ru-RU" sz="2000" dirty="0"/>
              <a:t> </a:t>
            </a:r>
            <a:r>
              <a:rPr lang="ru-RU" sz="2000" dirty="0" err="1"/>
              <a:t>белгілі</a:t>
            </a:r>
            <a:r>
              <a:rPr lang="ru-RU" sz="2000" dirty="0"/>
              <a:t>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жанрдағы</a:t>
            </a:r>
            <a:r>
              <a:rPr lang="ru-RU" sz="2000" dirty="0"/>
              <a:t> </a:t>
            </a:r>
            <a:r>
              <a:rPr lang="ru-RU" sz="2000" dirty="0" err="1"/>
              <a:t>мәтіндерді</a:t>
            </a:r>
            <a:r>
              <a:rPr lang="ru-RU" sz="2000" dirty="0"/>
              <a:t> </a:t>
            </a:r>
            <a:r>
              <a:rPr lang="ru-RU" sz="2000" dirty="0" err="1"/>
              <a:t>іріктеу</a:t>
            </a:r>
            <a:r>
              <a:rPr lang="ru-RU" sz="2000" dirty="0"/>
              <a:t>. </a:t>
            </a:r>
            <a:r>
              <a:rPr lang="ru-RU" sz="2000" dirty="0" err="1"/>
              <a:t>Корпуста</a:t>
            </a:r>
            <a:r>
              <a:rPr lang="ru-RU" sz="2000" dirty="0"/>
              <a:t> </a:t>
            </a:r>
            <a:r>
              <a:rPr lang="ru-RU" sz="2000" dirty="0" err="1"/>
              <a:t>мәтіндерді</a:t>
            </a:r>
            <a:r>
              <a:rPr lang="ru-RU" sz="2000" dirty="0"/>
              <a:t> </a:t>
            </a:r>
            <a:r>
              <a:rPr lang="ru-RU" sz="2000" dirty="0" err="1"/>
              <a:t>талдау</a:t>
            </a:r>
            <a:r>
              <a:rPr lang="ru-RU" sz="2000" dirty="0"/>
              <a:t> </a:t>
            </a:r>
            <a:r>
              <a:rPr lang="ru-RU" sz="2000" dirty="0" err="1"/>
              <a:t>кезінде</a:t>
            </a:r>
            <a:r>
              <a:rPr lang="ru-RU" sz="2000" dirty="0"/>
              <a:t> </a:t>
            </a:r>
            <a:r>
              <a:rPr lang="ru-RU" sz="2000" dirty="0" err="1"/>
              <a:t>автоматты</a:t>
            </a:r>
            <a:r>
              <a:rPr lang="ru-RU" sz="2000" dirty="0"/>
              <a:t> </a:t>
            </a:r>
            <a:r>
              <a:rPr lang="ru-RU" sz="2000" dirty="0" err="1"/>
              <a:t>түрде</a:t>
            </a:r>
            <a:r>
              <a:rPr lang="ru-RU" sz="2000" dirty="0"/>
              <a:t> </a:t>
            </a:r>
            <a:r>
              <a:rPr lang="ru-RU" sz="2000" dirty="0" err="1"/>
              <a:t>алынған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сарапшы</a:t>
            </a:r>
            <a:r>
              <a:rPr lang="ru-RU" sz="2000" dirty="0"/>
              <a:t> </a:t>
            </a:r>
            <a:r>
              <a:rPr lang="ru-RU" sz="2000" dirty="0" err="1"/>
              <a:t>қолмен</a:t>
            </a:r>
            <a:r>
              <a:rPr lang="ru-RU" sz="2000" dirty="0"/>
              <a:t> </a:t>
            </a:r>
            <a:r>
              <a:rPr lang="ru-RU" sz="2000" dirty="0" err="1"/>
              <a:t>тіркеген</a:t>
            </a:r>
            <a:r>
              <a:rPr lang="ru-RU" sz="2000" dirty="0"/>
              <a:t> </a:t>
            </a:r>
            <a:r>
              <a:rPr lang="ru-RU" sz="2000" dirty="0" err="1"/>
              <a:t>ақпарат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табылатын</a:t>
            </a:r>
            <a:r>
              <a:rPr lang="ru-RU" sz="2000" dirty="0"/>
              <a:t> </a:t>
            </a:r>
            <a:r>
              <a:rPr lang="ru-RU" sz="2000" dirty="0" err="1"/>
              <a:t>лингвистикалық</a:t>
            </a:r>
            <a:r>
              <a:rPr lang="ru-RU" sz="2000" dirty="0"/>
              <a:t> </a:t>
            </a:r>
            <a:r>
              <a:rPr lang="ru-RU" sz="2000" dirty="0" err="1"/>
              <a:t>таңбалар</a:t>
            </a:r>
            <a:r>
              <a:rPr lang="ru-RU" sz="2000" dirty="0"/>
              <a:t> </a:t>
            </a:r>
            <a:r>
              <a:rPr lang="ru-RU" sz="2000" dirty="0" err="1"/>
              <a:t>болуы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. </a:t>
            </a:r>
            <a:r>
              <a:rPr lang="ru-RU" sz="2000" dirty="0" err="1"/>
              <a:t>Корпустың</a:t>
            </a:r>
            <a:r>
              <a:rPr lang="ru-RU" sz="2000" dirty="0"/>
              <a:t>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мақсаты-басқа</a:t>
            </a:r>
            <a:r>
              <a:rPr lang="ru-RU" sz="2000" dirty="0"/>
              <a:t> </a:t>
            </a:r>
            <a:r>
              <a:rPr lang="ru-RU" sz="2000" dirty="0" err="1"/>
              <a:t>лингвистикалық</a:t>
            </a:r>
            <a:r>
              <a:rPr lang="ru-RU" sz="2000" dirty="0"/>
              <a:t> </a:t>
            </a:r>
            <a:r>
              <a:rPr lang="ru-RU" sz="2000" dirty="0" err="1"/>
              <a:t>ресурстарды</a:t>
            </a:r>
            <a:r>
              <a:rPr lang="ru-RU" sz="2000" dirty="0"/>
              <a:t> </a:t>
            </a:r>
            <a:r>
              <a:rPr lang="ru-RU" sz="2000" dirty="0" err="1"/>
              <a:t>құруды</a:t>
            </a:r>
            <a:r>
              <a:rPr lang="ru-RU" sz="2000" dirty="0"/>
              <a:t> </a:t>
            </a:r>
            <a:r>
              <a:rPr lang="ru-RU" sz="2000" dirty="0" err="1"/>
              <a:t>автоматтандыру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2</a:t>
            </a:r>
            <a:r>
              <a:rPr lang="ru-RU" sz="2000" dirty="0"/>
              <a:t>) АЖ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маңызды</a:t>
            </a:r>
            <a:r>
              <a:rPr lang="ru-RU" sz="2000" dirty="0"/>
              <a:t> </a:t>
            </a:r>
            <a:r>
              <a:rPr lang="ru-RU" sz="2000" dirty="0" err="1"/>
              <a:t>ақпаратты</a:t>
            </a:r>
            <a:r>
              <a:rPr lang="ru-RU" sz="2000" dirty="0"/>
              <a:t> </a:t>
            </a:r>
            <a:r>
              <a:rPr lang="ru-RU" sz="2000" dirty="0" err="1"/>
              <a:t>сипаттау</a:t>
            </a:r>
            <a:r>
              <a:rPr lang="ru-RU" sz="2000" dirty="0"/>
              <a:t> </a:t>
            </a:r>
            <a:r>
              <a:rPr lang="ru-RU" sz="2000" dirty="0" err="1"/>
              <a:t>кезінде</a:t>
            </a:r>
            <a:r>
              <a:rPr lang="ru-RU" sz="2000" dirty="0"/>
              <a:t> </a:t>
            </a:r>
            <a:r>
              <a:rPr lang="ru-RU" sz="2000" dirty="0" err="1"/>
              <a:t>пайдаланылатын</a:t>
            </a:r>
            <a:r>
              <a:rPr lang="ru-RU" sz="2000" dirty="0"/>
              <a:t> </a:t>
            </a:r>
            <a:r>
              <a:rPr lang="ru-RU" sz="2000" dirty="0" err="1"/>
              <a:t>тілдің</a:t>
            </a:r>
            <a:r>
              <a:rPr lang="ru-RU" sz="2000" dirty="0"/>
              <a:t> </a:t>
            </a:r>
            <a:r>
              <a:rPr lang="ru-RU" sz="2000" dirty="0" err="1"/>
              <a:t>ең</a:t>
            </a:r>
            <a:r>
              <a:rPr lang="ru-RU" sz="2000" dirty="0"/>
              <a:t> аз </a:t>
            </a:r>
            <a:r>
              <a:rPr lang="ru-RU" sz="2000" dirty="0" err="1"/>
              <a:t>бірліктерінің</a:t>
            </a:r>
            <a:r>
              <a:rPr lang="ru-RU" sz="2000" dirty="0"/>
              <a:t>, </a:t>
            </a:r>
            <a:r>
              <a:rPr lang="ru-RU" sz="2000" dirty="0" err="1"/>
              <a:t>терминдердің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тұрақты</a:t>
            </a:r>
            <a:r>
              <a:rPr lang="ru-RU" sz="2000" dirty="0"/>
              <a:t> </a:t>
            </a:r>
            <a:r>
              <a:rPr lang="ru-RU" sz="2000" dirty="0" err="1"/>
              <a:t>терминологиялық</a:t>
            </a:r>
            <a:r>
              <a:rPr lang="ru-RU" sz="2000" dirty="0"/>
              <a:t> </a:t>
            </a:r>
            <a:r>
              <a:rPr lang="ru-RU" sz="2000" dirty="0" err="1"/>
              <a:t>сөз</a:t>
            </a:r>
            <a:r>
              <a:rPr lang="ru-RU" sz="2000" dirty="0"/>
              <a:t> </a:t>
            </a:r>
            <a:r>
              <a:rPr lang="ru-RU" sz="2000" dirty="0" err="1"/>
              <a:t>тіркестерінің</a:t>
            </a:r>
            <a:r>
              <a:rPr lang="ru-RU" sz="2000" dirty="0"/>
              <a:t> </a:t>
            </a:r>
            <a:r>
              <a:rPr lang="ru-RU" sz="2000" dirty="0" err="1"/>
              <a:t>тізбесін</a:t>
            </a:r>
            <a:r>
              <a:rPr lang="ru-RU" sz="2000" dirty="0"/>
              <a:t>, </a:t>
            </a:r>
            <a:r>
              <a:rPr lang="ru-RU" sz="2000" dirty="0" err="1"/>
              <a:t>сондай-ақ</a:t>
            </a:r>
            <a:r>
              <a:rPr lang="ru-RU" sz="2000" dirty="0"/>
              <a:t> </a:t>
            </a:r>
            <a:r>
              <a:rPr lang="ru-RU" sz="2000" dirty="0" err="1"/>
              <a:t>мәтінде</a:t>
            </a:r>
            <a:r>
              <a:rPr lang="ru-RU" sz="2000" dirty="0"/>
              <a:t> </a:t>
            </a:r>
            <a:r>
              <a:rPr lang="ru-RU" sz="2000" dirty="0" err="1"/>
              <a:t>стандартты</a:t>
            </a:r>
            <a:r>
              <a:rPr lang="ru-RU" sz="2000" dirty="0"/>
              <a:t> </a:t>
            </a:r>
            <a:r>
              <a:rPr lang="ru-RU" sz="2000" dirty="0" err="1"/>
              <a:t>емес</a:t>
            </a:r>
            <a:r>
              <a:rPr lang="ru-RU" sz="2000" dirty="0"/>
              <a:t> </a:t>
            </a:r>
            <a:r>
              <a:rPr lang="ru-RU" sz="2000" dirty="0" err="1"/>
              <a:t>ұсынылған</a:t>
            </a:r>
            <a:r>
              <a:rPr lang="ru-RU" sz="2000" dirty="0"/>
              <a:t> </a:t>
            </a:r>
            <a:r>
              <a:rPr lang="ru-RU" sz="2000" dirty="0" err="1"/>
              <a:t>лексиканы</a:t>
            </a:r>
            <a:r>
              <a:rPr lang="ru-RU" sz="2000" dirty="0"/>
              <a:t> </a:t>
            </a:r>
            <a:r>
              <a:rPr lang="ru-RU" sz="2000" dirty="0" err="1"/>
              <a:t>алу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лексикалық</a:t>
            </a:r>
            <a:r>
              <a:rPr lang="ru-RU" sz="2000" dirty="0"/>
              <a:t> </a:t>
            </a:r>
            <a:r>
              <a:rPr lang="ru-RU" sz="2000" dirty="0" err="1"/>
              <a:t>шаблондармен</a:t>
            </a:r>
            <a:r>
              <a:rPr lang="ru-RU" sz="2000" dirty="0"/>
              <a:t> </a:t>
            </a:r>
            <a:r>
              <a:rPr lang="ru-RU" sz="2000" dirty="0" err="1"/>
              <a:t>сипатталатын</a:t>
            </a:r>
            <a:r>
              <a:rPr lang="ru-RU" sz="2000" dirty="0"/>
              <a:t> </a:t>
            </a:r>
            <a:r>
              <a:rPr lang="ru-RU" sz="2000" dirty="0" err="1"/>
              <a:t>жанрлық</a:t>
            </a:r>
            <a:r>
              <a:rPr lang="ru-RU" sz="2000" dirty="0"/>
              <a:t> </a:t>
            </a:r>
            <a:r>
              <a:rPr lang="ru-RU" sz="2000" dirty="0" err="1"/>
              <a:t>лексиканы</a:t>
            </a:r>
            <a:r>
              <a:rPr lang="ru-RU" sz="2000" dirty="0"/>
              <a:t> </a:t>
            </a:r>
            <a:r>
              <a:rPr lang="ru-RU" sz="2000" dirty="0" err="1"/>
              <a:t>қамтитын</a:t>
            </a:r>
            <a:r>
              <a:rPr lang="ru-RU" sz="2000" dirty="0"/>
              <a:t> </a:t>
            </a:r>
            <a:r>
              <a:rPr lang="ru-RU" sz="2000" dirty="0" err="1"/>
              <a:t>әмбебап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пәндік</a:t>
            </a:r>
            <a:r>
              <a:rPr lang="ru-RU" sz="2000" dirty="0"/>
              <a:t> </a:t>
            </a:r>
            <a:r>
              <a:rPr lang="ru-RU" sz="2000" dirty="0" err="1"/>
              <a:t>сөздіктерді</a:t>
            </a:r>
            <a:r>
              <a:rPr lang="ru-RU" sz="2000" dirty="0"/>
              <a:t> </a:t>
            </a:r>
            <a:r>
              <a:rPr lang="ru-RU" sz="2000" dirty="0" err="1"/>
              <a:t>қамтиды</a:t>
            </a:r>
            <a:r>
              <a:rPr lang="ru-RU" sz="2000" dirty="0"/>
              <a:t>. </a:t>
            </a:r>
            <a:r>
              <a:rPr lang="ru-RU" sz="2000" dirty="0" err="1"/>
              <a:t>Сөздіктер</a:t>
            </a:r>
            <a:r>
              <a:rPr lang="ru-RU" sz="2000" dirty="0"/>
              <a:t> </a:t>
            </a:r>
            <a:r>
              <a:rPr lang="ru-RU" sz="2000" dirty="0" err="1"/>
              <a:t>аясында</a:t>
            </a:r>
            <a:r>
              <a:rPr lang="ru-RU" sz="2000" dirty="0"/>
              <a:t> </a:t>
            </a:r>
            <a:r>
              <a:rPr lang="ru-RU" sz="2000" dirty="0" err="1"/>
              <a:t>лингвистикалық</a:t>
            </a:r>
            <a:r>
              <a:rPr lang="ru-RU" sz="2000" dirty="0"/>
              <a:t> </a:t>
            </a:r>
            <a:r>
              <a:rPr lang="ru-RU" sz="2000" dirty="0" err="1"/>
              <a:t>білімнің</a:t>
            </a:r>
            <a:r>
              <a:rPr lang="ru-RU" sz="2000" dirty="0"/>
              <a:t> </a:t>
            </a:r>
            <a:r>
              <a:rPr lang="ru-RU" sz="2000" dirty="0" err="1"/>
              <a:t>әмбебап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/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арнайы</a:t>
            </a:r>
            <a:r>
              <a:rPr lang="ru-RU" sz="2000" dirty="0"/>
              <a:t> </a:t>
            </a:r>
            <a:r>
              <a:rPr lang="ru-RU" sz="2000" dirty="0" err="1"/>
              <a:t>жиынтығы</a:t>
            </a:r>
            <a:r>
              <a:rPr lang="ru-RU" sz="2000" dirty="0"/>
              <a:t> </a:t>
            </a:r>
            <a:r>
              <a:rPr lang="ru-RU" sz="2000" dirty="0" err="1"/>
              <a:t>анықталады</a:t>
            </a:r>
            <a:r>
              <a:rPr lang="ru-RU" sz="2000" dirty="0"/>
              <a:t>: </a:t>
            </a:r>
            <a:r>
              <a:rPr lang="ru-RU" sz="2000" dirty="0" err="1"/>
              <a:t>морфологиялық</a:t>
            </a:r>
            <a:r>
              <a:rPr lang="ru-RU" sz="2000" dirty="0"/>
              <a:t> </a:t>
            </a:r>
            <a:r>
              <a:rPr lang="ru-RU" sz="2000" dirty="0" err="1"/>
              <a:t>сыныптар</a:t>
            </a:r>
            <a:r>
              <a:rPr lang="ru-RU" sz="2000" dirty="0"/>
              <a:t>, </a:t>
            </a:r>
            <a:r>
              <a:rPr lang="ru-RU" sz="2000" dirty="0" err="1"/>
              <a:t>вербальды</a:t>
            </a:r>
            <a:r>
              <a:rPr lang="ru-RU" sz="2000" dirty="0"/>
              <a:t> </a:t>
            </a:r>
            <a:r>
              <a:rPr lang="ru-RU" sz="2000" dirty="0" err="1"/>
              <a:t>терминдерді</a:t>
            </a:r>
            <a:r>
              <a:rPr lang="ru-RU" sz="2000" dirty="0"/>
              <a:t> </a:t>
            </a:r>
            <a:r>
              <a:rPr lang="ru-RU" sz="2000" dirty="0" err="1"/>
              <a:t>қалыптастыру</a:t>
            </a:r>
            <a:r>
              <a:rPr lang="ru-RU" sz="2000" dirty="0"/>
              <a:t> </a:t>
            </a:r>
            <a:r>
              <a:rPr lang="ru-RU" sz="2000" dirty="0" err="1"/>
              <a:t>ережелері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т. б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3</a:t>
            </a:r>
            <a:r>
              <a:rPr lang="ru-RU" sz="2000" dirty="0"/>
              <a:t>) </a:t>
            </a:r>
            <a:r>
              <a:rPr lang="ru-RU" sz="2000" dirty="0" err="1"/>
              <a:t>мәтіннің</a:t>
            </a:r>
            <a:r>
              <a:rPr lang="ru-RU" sz="2000" dirty="0"/>
              <a:t> </a:t>
            </a:r>
            <a:r>
              <a:rPr lang="ru-RU" sz="2000" dirty="0" err="1"/>
              <a:t>жанрлық</a:t>
            </a:r>
            <a:r>
              <a:rPr lang="ru-RU" sz="2000" dirty="0"/>
              <a:t> </a:t>
            </a:r>
            <a:r>
              <a:rPr lang="ru-RU" sz="2000" dirty="0" err="1"/>
              <a:t>құрылымы</a:t>
            </a:r>
            <a:r>
              <a:rPr lang="ru-RU" sz="2000" dirty="0"/>
              <a:t> </a:t>
            </a:r>
            <a:r>
              <a:rPr lang="ru-RU" sz="2000" dirty="0" err="1"/>
              <a:t>сипаттамаларының</a:t>
            </a:r>
            <a:r>
              <a:rPr lang="ru-RU" sz="2000" dirty="0"/>
              <a:t> </a:t>
            </a:r>
            <a:r>
              <a:rPr lang="ru-RU" sz="2000" dirty="0" err="1"/>
              <a:t>жиынтығы</a:t>
            </a:r>
            <a:r>
              <a:rPr lang="ru-RU" sz="2000" dirty="0"/>
              <a:t> </a:t>
            </a:r>
            <a:r>
              <a:rPr lang="ru-RU" sz="2000" dirty="0" err="1"/>
              <a:t>мәтінді</a:t>
            </a:r>
            <a:r>
              <a:rPr lang="ru-RU" sz="2000" dirty="0"/>
              <a:t> </a:t>
            </a:r>
            <a:r>
              <a:rPr lang="ru-RU" sz="2000" dirty="0" err="1"/>
              <a:t>логикалық</a:t>
            </a:r>
            <a:r>
              <a:rPr lang="ru-RU" sz="2000" dirty="0"/>
              <a:t> </a:t>
            </a:r>
            <a:r>
              <a:rPr lang="ru-RU" sz="2000" dirty="0" err="1"/>
              <a:t>ұсынумен</a:t>
            </a:r>
            <a:r>
              <a:rPr lang="ru-RU" sz="2000" dirty="0"/>
              <a:t> </a:t>
            </a:r>
            <a:r>
              <a:rPr lang="ru-RU" sz="2000" dirty="0" err="1"/>
              <a:t>бірге</a:t>
            </a:r>
            <a:r>
              <a:rPr lang="ru-RU" sz="2000" dirty="0"/>
              <a:t> АЖ-да </a:t>
            </a:r>
            <a:r>
              <a:rPr lang="ru-RU" sz="2000" dirty="0" err="1"/>
              <a:t>сақталатын</a:t>
            </a:r>
            <a:r>
              <a:rPr lang="ru-RU" sz="2000" dirty="0"/>
              <a:t> </a:t>
            </a:r>
            <a:r>
              <a:rPr lang="ru-RU" sz="2000" dirty="0" err="1"/>
              <a:t>мәтіндік</a:t>
            </a:r>
            <a:r>
              <a:rPr lang="ru-RU" sz="2000" dirty="0"/>
              <a:t> </a:t>
            </a:r>
            <a:r>
              <a:rPr lang="ru-RU" sz="2000" dirty="0" err="1"/>
              <a:t>ресурстардың</a:t>
            </a:r>
            <a:r>
              <a:rPr lang="ru-RU" sz="2000" dirty="0"/>
              <a:t> </a:t>
            </a:r>
            <a:r>
              <a:rPr lang="ru-RU" sz="2000" dirty="0" err="1"/>
              <a:t>сол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өзге</a:t>
            </a:r>
            <a:r>
              <a:rPr lang="ru-RU" sz="2000" dirty="0"/>
              <a:t> </a:t>
            </a:r>
            <a:r>
              <a:rPr lang="ru-RU" sz="2000" dirty="0" err="1"/>
              <a:t>типіне</a:t>
            </a:r>
            <a:r>
              <a:rPr lang="ru-RU" sz="2000" dirty="0"/>
              <a:t> </a:t>
            </a:r>
            <a:r>
              <a:rPr lang="ru-RU" sz="2000" dirty="0" err="1"/>
              <a:t>қатысты</a:t>
            </a:r>
            <a:r>
              <a:rPr lang="ru-RU" sz="2000" dirty="0"/>
              <a:t> </a:t>
            </a:r>
            <a:r>
              <a:rPr lang="ru-RU" sz="2000" dirty="0" err="1"/>
              <a:t>құжаттардың</a:t>
            </a:r>
            <a:r>
              <a:rPr lang="ru-RU" sz="2000" dirty="0"/>
              <a:t> </a:t>
            </a:r>
            <a:r>
              <a:rPr lang="ru-RU" sz="2000" dirty="0" err="1"/>
              <a:t>модельдерін</a:t>
            </a:r>
            <a:r>
              <a:rPr lang="ru-RU" sz="2000" dirty="0"/>
              <a:t> </a:t>
            </a:r>
            <a:r>
              <a:rPr lang="ru-RU" sz="2000" dirty="0" err="1"/>
              <a:t>құрайды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60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383876"/>
            <a:ext cx="9601200" cy="720213"/>
          </a:xfrm>
        </p:spPr>
        <p:txBody>
          <a:bodyPr/>
          <a:lstStyle/>
          <a:p>
            <a:pPr algn="ctr"/>
            <a:r>
              <a:rPr lang="ru-RU" dirty="0" err="1"/>
              <a:t>Тілдік</a:t>
            </a:r>
            <a:r>
              <a:rPr lang="ru-RU" dirty="0"/>
              <a:t> </a:t>
            </a:r>
            <a:r>
              <a:rPr lang="ru-RU" dirty="0" err="1"/>
              <a:t>ресурстардың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447" y="1812475"/>
            <a:ext cx="11406554" cy="4869679"/>
          </a:xfrm>
        </p:spPr>
        <p:txBody>
          <a:bodyPr/>
          <a:lstStyle/>
          <a:p>
            <a:r>
              <a:rPr lang="ru-RU" sz="2000" dirty="0"/>
              <a:t>4) </a:t>
            </a:r>
            <a:r>
              <a:rPr lang="ru-RU" sz="2000" dirty="0" err="1"/>
              <a:t>лексикондағы</a:t>
            </a:r>
            <a:r>
              <a:rPr lang="ru-RU" sz="2000" dirty="0"/>
              <a:t> </a:t>
            </a:r>
            <a:r>
              <a:rPr lang="ru-RU" sz="2000" dirty="0" err="1"/>
              <a:t>семантикалық</a:t>
            </a:r>
            <a:r>
              <a:rPr lang="ru-RU" sz="2000" dirty="0"/>
              <a:t> </a:t>
            </a:r>
            <a:r>
              <a:rPr lang="ru-RU" sz="2000" dirty="0" err="1"/>
              <a:t>белгілер</a:t>
            </a:r>
            <a:r>
              <a:rPr lang="ru-RU" sz="2000" dirty="0"/>
              <a:t> мен </a:t>
            </a:r>
            <a:r>
              <a:rPr lang="ru-RU" sz="2000" dirty="0" err="1"/>
              <a:t>қатынастарды</a:t>
            </a:r>
            <a:r>
              <a:rPr lang="ru-RU" sz="2000" dirty="0"/>
              <a:t> </a:t>
            </a:r>
            <a:r>
              <a:rPr lang="ru-RU" sz="2000" dirty="0" err="1"/>
              <a:t>қалыптастыратын</a:t>
            </a:r>
            <a:r>
              <a:rPr lang="ru-RU" sz="2000" dirty="0"/>
              <a:t> </a:t>
            </a:r>
            <a:r>
              <a:rPr lang="ru-RU" sz="2000" dirty="0" err="1"/>
              <a:t>семантикалық</a:t>
            </a:r>
            <a:r>
              <a:rPr lang="ru-RU" sz="2000" dirty="0"/>
              <a:t> </a:t>
            </a:r>
            <a:r>
              <a:rPr lang="ru-RU" sz="2000" dirty="0" err="1"/>
              <a:t>сөздікке</a:t>
            </a:r>
            <a:r>
              <a:rPr lang="ru-RU" sz="2000" dirty="0"/>
              <a:t> </a:t>
            </a:r>
            <a:r>
              <a:rPr lang="ru-RU" sz="2000" dirty="0" err="1"/>
              <a:t>мақсатты</a:t>
            </a:r>
            <a:r>
              <a:rPr lang="ru-RU" sz="2000" dirty="0"/>
              <a:t> </a:t>
            </a:r>
            <a:r>
              <a:rPr lang="ru-RU" sz="2000" dirty="0" err="1"/>
              <a:t>тезаурустар</a:t>
            </a:r>
            <a:r>
              <a:rPr lang="ru-RU" sz="2000" dirty="0"/>
              <a:t> (</a:t>
            </a:r>
            <a:r>
              <a:rPr lang="ru-RU" sz="2000" dirty="0" err="1"/>
              <a:t>мысалы</a:t>
            </a:r>
            <a:r>
              <a:rPr lang="ru-RU" sz="2000" dirty="0"/>
              <a:t>, </a:t>
            </a:r>
            <a:r>
              <a:rPr lang="ru-RU" sz="2000" dirty="0" err="1"/>
              <a:t>анықтамалық-ақпараттық</a:t>
            </a:r>
            <a:r>
              <a:rPr lang="ru-RU" sz="2000" dirty="0"/>
              <a:t> тезаурус, </a:t>
            </a:r>
            <a:r>
              <a:rPr lang="ru-RU" sz="2000" dirty="0" err="1"/>
              <a:t>мәтінді</a:t>
            </a:r>
            <a:r>
              <a:rPr lang="ru-RU" sz="2000" dirty="0"/>
              <a:t> </a:t>
            </a:r>
            <a:r>
              <a:rPr lang="ru-RU" sz="2000" dirty="0" err="1"/>
              <a:t>талдауға</a:t>
            </a:r>
            <a:r>
              <a:rPr lang="ru-RU" sz="2000" dirty="0"/>
              <a:t> </a:t>
            </a:r>
            <a:r>
              <a:rPr lang="ru-RU" sz="2000" dirty="0" err="1"/>
              <a:t>арналған</a:t>
            </a:r>
            <a:r>
              <a:rPr lang="ru-RU" sz="2000" dirty="0"/>
              <a:t> </a:t>
            </a:r>
            <a:r>
              <a:rPr lang="ru-RU" sz="2000" dirty="0" err="1"/>
              <a:t>тезаурустар</a:t>
            </a:r>
            <a:r>
              <a:rPr lang="ru-RU" sz="2000" dirty="0"/>
              <a:t>, </a:t>
            </a:r>
            <a:r>
              <a:rPr lang="ru-RU" sz="2000" dirty="0" err="1"/>
              <a:t>ақпараттық</a:t>
            </a:r>
            <a:r>
              <a:rPr lang="ru-RU" sz="2000" dirty="0"/>
              <a:t> </a:t>
            </a:r>
            <a:r>
              <a:rPr lang="ru-RU" sz="2000" dirty="0" err="1"/>
              <a:t>іздестіруді</a:t>
            </a:r>
            <a:r>
              <a:rPr lang="ru-RU" sz="2000" dirty="0"/>
              <a:t> </a:t>
            </a:r>
            <a:r>
              <a:rPr lang="ru-RU" sz="2000" dirty="0" err="1"/>
              <a:t>қолдау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, </a:t>
            </a:r>
            <a:r>
              <a:rPr lang="ru-RU" sz="2000" dirty="0" err="1"/>
              <a:t>Аударма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т. б.), </a:t>
            </a:r>
            <a:r>
              <a:rPr lang="ru-RU" sz="2000" dirty="0" err="1"/>
              <a:t>сондай-ақ</a:t>
            </a:r>
            <a:r>
              <a:rPr lang="ru-RU" sz="2000" dirty="0"/>
              <a:t> </a:t>
            </a:r>
            <a:r>
              <a:rPr lang="ru-RU" sz="2000" dirty="0" err="1"/>
              <a:t>синтаксистік</a:t>
            </a:r>
            <a:r>
              <a:rPr lang="ru-RU" sz="2000" dirty="0"/>
              <a:t> </a:t>
            </a:r>
            <a:r>
              <a:rPr lang="ru-RU" sz="2000" dirty="0" err="1"/>
              <a:t>үйлесімділікті</a:t>
            </a:r>
            <a:r>
              <a:rPr lang="ru-RU" sz="2000" dirty="0"/>
              <a:t> </a:t>
            </a:r>
            <a:r>
              <a:rPr lang="ru-RU" sz="2000" dirty="0" err="1"/>
              <a:t>шектейтін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терминдердің</a:t>
            </a:r>
            <a:r>
              <a:rPr lang="ru-RU" sz="2000" dirty="0"/>
              <a:t> </a:t>
            </a:r>
            <a:r>
              <a:rPr lang="ru-RU" sz="2000" dirty="0" err="1"/>
              <a:t>грамматикалық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семантикалық</a:t>
            </a:r>
            <a:r>
              <a:rPr lang="ru-RU" sz="2000" dirty="0"/>
              <a:t> </a:t>
            </a:r>
            <a:r>
              <a:rPr lang="ru-RU" sz="2000" dirty="0" err="1"/>
              <a:t>белгілерінің</a:t>
            </a:r>
            <a:r>
              <a:rPr lang="ru-RU" sz="2000" dirty="0"/>
              <a:t> (</a:t>
            </a:r>
            <a:r>
              <a:rPr lang="ru-RU" sz="2000" dirty="0" err="1"/>
              <a:t>синтаксистік</a:t>
            </a:r>
            <a:r>
              <a:rPr lang="ru-RU" sz="2000" dirty="0"/>
              <a:t> </a:t>
            </a:r>
            <a:r>
              <a:rPr lang="ru-RU" sz="2000" dirty="0" err="1"/>
              <a:t>топтардың</a:t>
            </a:r>
            <a:r>
              <a:rPr lang="ru-RU" sz="2000" dirty="0"/>
              <a:t> </a:t>
            </a:r>
            <a:r>
              <a:rPr lang="ru-RU" sz="2000" dirty="0" err="1"/>
              <a:t>шыңдары</a:t>
            </a:r>
            <a:r>
              <a:rPr lang="ru-RU" sz="2000" dirty="0"/>
              <a:t>) </a:t>
            </a:r>
            <a:r>
              <a:rPr lang="ru-RU" sz="2000" dirty="0" err="1"/>
              <a:t>сәйкестігін</a:t>
            </a:r>
            <a:r>
              <a:rPr lang="ru-RU" sz="2000" dirty="0"/>
              <a:t> </a:t>
            </a:r>
            <a:r>
              <a:rPr lang="ru-RU" sz="2000" dirty="0" err="1"/>
              <a:t>тексеретін</a:t>
            </a:r>
            <a:r>
              <a:rPr lang="ru-RU" sz="2000" dirty="0"/>
              <a:t> </a:t>
            </a:r>
            <a:r>
              <a:rPr lang="ru-RU" sz="2000" dirty="0" err="1"/>
              <a:t>басқару</a:t>
            </a:r>
            <a:r>
              <a:rPr lang="ru-RU" sz="2000" dirty="0"/>
              <a:t> </a:t>
            </a:r>
            <a:r>
              <a:rPr lang="ru-RU" sz="2000" dirty="0" err="1"/>
              <a:t>модельдерінің</a:t>
            </a:r>
            <a:r>
              <a:rPr lang="ru-RU" sz="2000" dirty="0"/>
              <a:t> </a:t>
            </a:r>
            <a:r>
              <a:rPr lang="ru-RU" sz="2000" dirty="0" err="1"/>
              <a:t>сөздігі</a:t>
            </a:r>
            <a:r>
              <a:rPr lang="ru-RU" sz="2000" dirty="0"/>
              <a:t> </a:t>
            </a:r>
            <a:r>
              <a:rPr lang="ru-RU" sz="2000" dirty="0" err="1"/>
              <a:t>кіреді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5</a:t>
            </a:r>
            <a:r>
              <a:rPr lang="ru-RU" sz="2000" dirty="0"/>
              <a:t>) бар </a:t>
            </a:r>
            <a:r>
              <a:rPr lang="ru-RU" sz="2000" dirty="0" err="1"/>
              <a:t>лингвистикалық</a:t>
            </a:r>
            <a:r>
              <a:rPr lang="ru-RU" sz="2000" dirty="0"/>
              <a:t> </a:t>
            </a:r>
            <a:r>
              <a:rPr lang="ru-RU" sz="2000" dirty="0" err="1"/>
              <a:t>білімді</a:t>
            </a:r>
            <a:r>
              <a:rPr lang="ru-RU" sz="2000" dirty="0"/>
              <a:t> АЖ </a:t>
            </a:r>
            <a:r>
              <a:rPr lang="ru-RU" sz="2000" dirty="0" err="1"/>
              <a:t>онтологиясымен</a:t>
            </a:r>
            <a:r>
              <a:rPr lang="ru-RU" sz="2000" dirty="0"/>
              <a:t> </a:t>
            </a:r>
            <a:r>
              <a:rPr lang="ru-RU" sz="2000" dirty="0" err="1"/>
              <a:t>берілген</a:t>
            </a:r>
            <a:r>
              <a:rPr lang="ru-RU" sz="2000" dirty="0"/>
              <a:t> </a:t>
            </a:r>
            <a:r>
              <a:rPr lang="ru-RU" sz="2000" dirty="0" err="1"/>
              <a:t>пәндік</a:t>
            </a:r>
            <a:r>
              <a:rPr lang="ru-RU" sz="2000" dirty="0"/>
              <a:t> </a:t>
            </a:r>
            <a:r>
              <a:rPr lang="ru-RU" sz="2000" dirty="0" err="1"/>
              <a:t>біліммен</a:t>
            </a:r>
            <a:r>
              <a:rPr lang="ru-RU" sz="2000" dirty="0"/>
              <a:t> </a:t>
            </a:r>
            <a:r>
              <a:rPr lang="ru-RU" sz="2000" dirty="0" err="1"/>
              <a:t>келісу</a:t>
            </a:r>
            <a:r>
              <a:rPr lang="ru-RU" sz="2000" dirty="0"/>
              <a:t> </a:t>
            </a:r>
            <a:r>
              <a:rPr lang="ru-RU" sz="2000" dirty="0" err="1"/>
              <a:t>туралы</a:t>
            </a:r>
            <a:r>
              <a:rPr lang="ru-RU" sz="2000" dirty="0"/>
              <a:t> </a:t>
            </a:r>
            <a:r>
              <a:rPr lang="ru-RU" sz="2000" dirty="0" err="1"/>
              <a:t>білім</a:t>
            </a:r>
            <a:r>
              <a:rPr lang="ru-RU" sz="2000" dirty="0"/>
              <a:t>. Осы </a:t>
            </a:r>
            <a:r>
              <a:rPr lang="ru-RU" sz="2000" dirty="0" err="1"/>
              <a:t>мақсатта</a:t>
            </a:r>
            <a:r>
              <a:rPr lang="ru-RU" sz="2000" dirty="0"/>
              <a:t> </a:t>
            </a:r>
            <a:r>
              <a:rPr lang="ru-RU" sz="2000" dirty="0" err="1"/>
              <a:t>терминдер</a:t>
            </a:r>
            <a:r>
              <a:rPr lang="ru-RU" sz="2000" dirty="0"/>
              <a:t> </a:t>
            </a:r>
            <a:r>
              <a:rPr lang="ru-RU" sz="2000" dirty="0" err="1"/>
              <a:t>семантикалық</a:t>
            </a:r>
            <a:r>
              <a:rPr lang="ru-RU" sz="2000" dirty="0"/>
              <a:t> </a:t>
            </a:r>
            <a:r>
              <a:rPr lang="ru-RU" sz="2000" dirty="0" err="1"/>
              <a:t>топтарға</a:t>
            </a:r>
            <a:r>
              <a:rPr lang="ru-RU" sz="2000" dirty="0"/>
              <a:t> </a:t>
            </a:r>
            <a:r>
              <a:rPr lang="ru-RU" sz="2000" dirty="0" err="1"/>
              <a:t>топтастырылған</a:t>
            </a:r>
            <a:r>
              <a:rPr lang="ru-RU" sz="2000" dirty="0"/>
              <a:t>, </a:t>
            </a:r>
            <a:r>
              <a:rPr lang="ru-RU" sz="2000" dirty="0" err="1"/>
              <a:t>олар</a:t>
            </a:r>
            <a:r>
              <a:rPr lang="ru-RU" sz="2000" dirty="0"/>
              <a:t> </a:t>
            </a:r>
            <a:r>
              <a:rPr lang="ru-RU" sz="2000" dirty="0" err="1"/>
              <a:t>өз</a:t>
            </a:r>
            <a:r>
              <a:rPr lang="ru-RU" sz="2000" dirty="0"/>
              <a:t> </a:t>
            </a:r>
            <a:r>
              <a:rPr lang="ru-RU" sz="2000" dirty="0" err="1"/>
              <a:t>кезегінде</a:t>
            </a:r>
            <a:r>
              <a:rPr lang="ru-RU" sz="2000" dirty="0"/>
              <a:t> онтология </a:t>
            </a:r>
            <a:r>
              <a:rPr lang="ru-RU" sz="2000" dirty="0" err="1"/>
              <a:t>элементтеріне</a:t>
            </a:r>
            <a:r>
              <a:rPr lang="ru-RU" sz="2000" dirty="0"/>
              <a:t> </a:t>
            </a:r>
            <a:r>
              <a:rPr lang="ru-RU" sz="2000" dirty="0" err="1"/>
              <a:t>тікелей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белгілі</a:t>
            </a:r>
            <a:r>
              <a:rPr lang="ru-RU" sz="2000" dirty="0"/>
              <a:t>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схемаға</a:t>
            </a:r>
            <a:r>
              <a:rPr lang="ru-RU" sz="2000" dirty="0"/>
              <a:t> (факт </a:t>
            </a:r>
            <a:r>
              <a:rPr lang="ru-RU" sz="2000" dirty="0" err="1"/>
              <a:t>схемасына</a:t>
            </a:r>
            <a:r>
              <a:rPr lang="ru-RU" sz="2000" dirty="0"/>
              <a:t>) </a:t>
            </a:r>
            <a:r>
              <a:rPr lang="ru-RU" sz="2000" dirty="0" err="1"/>
              <a:t>сәйкес</a:t>
            </a:r>
            <a:r>
              <a:rPr lang="ru-RU" sz="2000" dirty="0"/>
              <a:t> </a:t>
            </a:r>
            <a:r>
              <a:rPr lang="ru-RU" sz="2000" dirty="0" err="1"/>
              <a:t>келеді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6</a:t>
            </a:r>
            <a:r>
              <a:rPr lang="ru-RU" sz="2000" dirty="0"/>
              <a:t>) </a:t>
            </a:r>
            <a:r>
              <a:rPr lang="ru-RU" sz="2000" dirty="0" err="1"/>
              <a:t>Барлық</a:t>
            </a:r>
            <a:r>
              <a:rPr lang="ru-RU" sz="2000" dirty="0"/>
              <a:t> </a:t>
            </a:r>
            <a:r>
              <a:rPr lang="ru-RU" sz="2000" dirty="0" err="1"/>
              <a:t>мәтіндерді</a:t>
            </a:r>
            <a:r>
              <a:rPr lang="ru-RU" sz="2000" dirty="0"/>
              <a:t> </a:t>
            </a:r>
            <a:r>
              <a:rPr lang="ru-RU" sz="2000" dirty="0" err="1"/>
              <a:t>семантикалық</a:t>
            </a:r>
            <a:r>
              <a:rPr lang="ru-RU" sz="2000" dirty="0"/>
              <a:t> </a:t>
            </a:r>
            <a:r>
              <a:rPr lang="ru-RU" sz="2000" dirty="0" err="1"/>
              <a:t>индекстеу</a:t>
            </a:r>
            <a:r>
              <a:rPr lang="ru-RU" sz="2000" dirty="0"/>
              <a:t> </a:t>
            </a:r>
            <a:r>
              <a:rPr lang="ru-RU" sz="2000" dirty="0" err="1"/>
              <a:t>нәтижелері</a:t>
            </a:r>
            <a:r>
              <a:rPr lang="ru-RU" sz="2000" dirty="0"/>
              <a:t> </a:t>
            </a:r>
            <a:r>
              <a:rPr lang="ru-RU" sz="2000" dirty="0" err="1"/>
              <a:t>құжаттар</a:t>
            </a:r>
            <a:r>
              <a:rPr lang="ru-RU" sz="2000" dirty="0"/>
              <a:t> </a:t>
            </a:r>
            <a:r>
              <a:rPr lang="ru-RU" sz="2000" dirty="0" err="1"/>
              <a:t>қоймасына</a:t>
            </a:r>
            <a:r>
              <a:rPr lang="ru-RU" sz="2000" dirty="0"/>
              <a:t> </a:t>
            </a:r>
            <a:r>
              <a:rPr lang="ru-RU" sz="2000" dirty="0" err="1"/>
              <a:t>орналастырылады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объектілердің</a:t>
            </a:r>
            <a:r>
              <a:rPr lang="ru-RU" sz="2000" dirty="0"/>
              <a:t> </a:t>
            </a:r>
            <a:r>
              <a:rPr lang="ru-RU" sz="2000" dirty="0" err="1"/>
              <a:t>бірыңғай</a:t>
            </a:r>
            <a:r>
              <a:rPr lang="ru-RU" sz="2000" dirty="0"/>
              <a:t> </a:t>
            </a:r>
            <a:r>
              <a:rPr lang="ru-RU" sz="2000" dirty="0" err="1"/>
              <a:t>ақпараттық</a:t>
            </a:r>
            <a:r>
              <a:rPr lang="ru-RU" sz="2000" dirty="0"/>
              <a:t> </a:t>
            </a:r>
            <a:r>
              <a:rPr lang="ru-RU" sz="2000" dirty="0" err="1"/>
              <a:t>желісін</a:t>
            </a:r>
            <a:r>
              <a:rPr lang="ru-RU" sz="2000" dirty="0"/>
              <a:t> </a:t>
            </a:r>
            <a:r>
              <a:rPr lang="ru-RU" sz="2000" dirty="0" err="1"/>
              <a:t>құрайды</a:t>
            </a:r>
            <a:r>
              <a:rPr lang="ru-RU" sz="2000" dirty="0"/>
              <a:t>. </a:t>
            </a:r>
            <a:r>
              <a:rPr lang="ru-RU" sz="2000" dirty="0" err="1"/>
              <a:t>Сақтау</a:t>
            </a:r>
            <a:r>
              <a:rPr lang="ru-RU" sz="2000" dirty="0"/>
              <a:t> </a:t>
            </a:r>
            <a:r>
              <a:rPr lang="ru-RU" sz="2000" dirty="0" err="1"/>
              <a:t>нысандарды</a:t>
            </a:r>
            <a:r>
              <a:rPr lang="ru-RU" sz="2000" dirty="0"/>
              <a:t> </a:t>
            </a:r>
            <a:r>
              <a:rPr lang="ru-RU" sz="2000" dirty="0" err="1"/>
              <a:t>іздеу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анықтау</a:t>
            </a:r>
            <a:r>
              <a:rPr lang="ru-RU" sz="2000" dirty="0"/>
              <a:t> </a:t>
            </a:r>
            <a:r>
              <a:rPr lang="ru-RU" sz="2000" dirty="0" err="1"/>
              <a:t>мүмкіндігін</a:t>
            </a:r>
            <a:r>
              <a:rPr lang="ru-RU" sz="2000" dirty="0"/>
              <a:t> </a:t>
            </a:r>
            <a:r>
              <a:rPr lang="ru-RU" sz="2000" dirty="0" err="1"/>
              <a:t>қолдауы</a:t>
            </a:r>
            <a:r>
              <a:rPr lang="ru-RU" sz="2000" dirty="0"/>
              <a:t> </a:t>
            </a:r>
            <a:r>
              <a:rPr lang="ru-RU" sz="2000" dirty="0" err="1"/>
              <a:t>керек</a:t>
            </a:r>
            <a:r>
              <a:rPr lang="ru-RU" sz="2000" dirty="0"/>
              <a:t>, </a:t>
            </a:r>
            <a:r>
              <a:rPr lang="ru-RU" sz="2000" dirty="0" err="1"/>
              <a:t>сонымен</a:t>
            </a:r>
            <a:r>
              <a:rPr lang="ru-RU" sz="2000" dirty="0"/>
              <a:t> </a:t>
            </a:r>
            <a:r>
              <a:rPr lang="ru-RU" sz="2000" dirty="0" err="1"/>
              <a:t>қатар</a:t>
            </a:r>
            <a:r>
              <a:rPr lang="ru-RU" sz="2000" dirty="0"/>
              <a:t> </a:t>
            </a:r>
            <a:r>
              <a:rPr lang="ru-RU" sz="2000" dirty="0" err="1"/>
              <a:t>қайшылықтарды</a:t>
            </a:r>
            <a:r>
              <a:rPr lang="ru-RU" sz="2000" dirty="0"/>
              <a:t> </a:t>
            </a:r>
            <a:r>
              <a:rPr lang="ru-RU" sz="2000" dirty="0" err="1"/>
              <a:t>шешудің</a:t>
            </a:r>
            <a:r>
              <a:rPr lang="ru-RU" sz="2000" dirty="0"/>
              <a:t> </a:t>
            </a:r>
            <a:r>
              <a:rPr lang="ru-RU" sz="2000" dirty="0" err="1"/>
              <a:t>белгілі</a:t>
            </a:r>
            <a:r>
              <a:rPr lang="ru-RU" sz="2000" dirty="0"/>
              <a:t>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стратегиясын</a:t>
            </a:r>
            <a:r>
              <a:rPr lang="ru-RU" sz="2000" dirty="0"/>
              <a:t> </a:t>
            </a:r>
            <a:r>
              <a:rPr lang="ru-RU" sz="2000" dirty="0" err="1"/>
              <a:t>ұстануы</a:t>
            </a:r>
            <a:r>
              <a:rPr lang="ru-RU" sz="2000" dirty="0"/>
              <a:t> </a:t>
            </a:r>
            <a:r>
              <a:rPr lang="ru-RU" sz="2000" dirty="0" err="1"/>
              <a:t>керек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248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6093" y="275492"/>
            <a:ext cx="9601200" cy="720213"/>
          </a:xfrm>
        </p:spPr>
        <p:txBody>
          <a:bodyPr/>
          <a:lstStyle/>
          <a:p>
            <a:r>
              <a:rPr lang="ru-RU" dirty="0" err="1"/>
              <a:t>Лингвистикалық</a:t>
            </a:r>
            <a:r>
              <a:rPr lang="ru-RU" dirty="0"/>
              <a:t> </a:t>
            </a:r>
            <a:r>
              <a:rPr lang="ru-RU" dirty="0" err="1"/>
              <a:t>қажеттіліктер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4981456"/>
              </p:ext>
            </p:extLst>
          </p:nvPr>
        </p:nvGraphicFramePr>
        <p:xfrm>
          <a:off x="844061" y="1109172"/>
          <a:ext cx="10761785" cy="55160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29050"/>
                <a:gridCol w="3095478"/>
                <a:gridCol w="3137257"/>
              </a:tblGrid>
              <a:tr h="954774"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Міндеттері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Ресурстар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/>
                        <a:t>Құралдар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5477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/>
                        <a:t>Терминология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baseline="0" dirty="0" err="1" smtClean="0"/>
                        <a:t>алу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Мәтін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корпустары</a:t>
                      </a:r>
                      <a:endParaRPr lang="ru-RU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Пәндік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сөздіктер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Мәтінді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белгілеу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құралдары</a:t>
                      </a:r>
                      <a:endParaRPr lang="ru-RU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Пәндік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сөздіктерді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автоматты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құру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құралдары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5477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err="1" smtClean="0"/>
                        <a:t>Құрылымдық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мәтіндерді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өңдеу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dirty="0" smtClean="0">
                          <a:solidFill>
                            <a:schemeClr val="tx1"/>
                          </a:solidFill>
                        </a:rPr>
                        <a:t>Лексикалық</a:t>
                      </a:r>
                      <a:r>
                        <a:rPr lang="kk-KZ" sz="1800" baseline="0" dirty="0" smtClean="0">
                          <a:solidFill>
                            <a:schemeClr val="tx1"/>
                          </a:solidFill>
                        </a:rPr>
                        <a:t> шаблондар</a:t>
                      </a:r>
                    </a:p>
                    <a:p>
                      <a:r>
                        <a:rPr lang="kk-KZ" sz="1800" baseline="0" dirty="0" smtClean="0">
                          <a:solidFill>
                            <a:schemeClr val="tx1"/>
                          </a:solidFill>
                        </a:rPr>
                        <a:t>Тезаурустар</a:t>
                      </a:r>
                    </a:p>
                    <a:p>
                      <a:r>
                        <a:rPr lang="kk-KZ" sz="1800" dirty="0" smtClean="0">
                          <a:solidFill>
                            <a:schemeClr val="tx1"/>
                          </a:solidFill>
                        </a:rPr>
                        <a:t>Құжаттар моделі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Ресурстарды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қалыптастыру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үшін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лингвисттің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жұмыс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орындары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33706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err="1" smtClean="0"/>
                        <a:t>Ақпарат</a:t>
                      </a:r>
                      <a:r>
                        <a:rPr lang="ru-RU" sz="1800" dirty="0" smtClean="0"/>
                        <a:t>, </a:t>
                      </a:r>
                      <a:r>
                        <a:rPr lang="ru-RU" sz="1800" dirty="0" err="1" smtClean="0"/>
                        <a:t>фактілер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алу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Семантикалық-синтаксистік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модельдер</a:t>
                      </a:r>
                      <a:endParaRPr lang="ru-RU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kk-KZ" sz="1800" dirty="0" smtClean="0">
                          <a:solidFill>
                            <a:schemeClr val="tx1"/>
                          </a:solidFill>
                        </a:rPr>
                        <a:t>Фактілер схемалары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dirty="0" smtClean="0">
                          <a:solidFill>
                            <a:schemeClr val="tx1"/>
                          </a:solidFill>
                        </a:rPr>
                        <a:t>Модельдер мен фактілердің сызбаларын сипаттау құралдары</a:t>
                      </a:r>
                    </a:p>
                    <a:p>
                      <a:r>
                        <a:rPr lang="kk-KZ" sz="1800" dirty="0" smtClean="0">
                          <a:solidFill>
                            <a:schemeClr val="tx1"/>
                          </a:solidFill>
                        </a:rPr>
                        <a:t>Автоматты түрде фактілерді алу құралдары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11437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err="1" smtClean="0"/>
                        <a:t>Ақпараттың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өзектілігін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қамтамасыз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baseline="0" dirty="0" err="1" smtClean="0"/>
                        <a:t>ету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dirty="0" smtClean="0">
                          <a:solidFill>
                            <a:schemeClr val="tx1"/>
                          </a:solidFill>
                        </a:rPr>
                        <a:t>Семантикалық-индекстелген құжаттар қоймасы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dirty="0" smtClean="0">
                          <a:solidFill>
                            <a:schemeClr val="tx1"/>
                          </a:solidFill>
                        </a:rPr>
                        <a:t>Фактілерді,ақпараттарды</a:t>
                      </a:r>
                      <a:r>
                        <a:rPr lang="kk-KZ" sz="1800" baseline="0" dirty="0" smtClean="0">
                          <a:solidFill>
                            <a:schemeClr val="tx1"/>
                          </a:solidFill>
                        </a:rPr>
                        <a:t> сәйкестендіру құралдары</a:t>
                      </a:r>
                    </a:p>
                    <a:p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Деректер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қайшылықтарын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шешу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стратегиялары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862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BC9891-6751-47AC-8441-AE5A5C595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0776" y="444114"/>
            <a:ext cx="4644000" cy="1341602"/>
          </a:xfrm>
        </p:spPr>
        <p:txBody>
          <a:bodyPr rtlCol="0">
            <a:noAutofit/>
          </a:bodyPr>
          <a:lstStyle/>
          <a:p>
            <a:pPr rtl="0"/>
            <a:r>
              <a:rPr lang="ru-RU" sz="3500" dirty="0" err="1" smtClean="0"/>
              <a:t>Сұрақтар</a:t>
            </a:r>
            <a:r>
              <a:rPr lang="ru-RU" sz="3500" dirty="0" smtClean="0"/>
              <a:t>?</a:t>
            </a:r>
            <a:endParaRPr lang="ru-RU" sz="35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903E92E-7C10-4FDF-B7B0-BF5A5A7DC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18043" y="2139709"/>
            <a:ext cx="5469466" cy="1962082"/>
          </a:xfrm>
        </p:spPr>
        <p:txBody>
          <a:bodyPr rtlCol="0"/>
          <a:lstStyle/>
          <a:p>
            <a:pPr marL="0" indent="0">
              <a:buNone/>
            </a:pPr>
            <a:r>
              <a:rPr lang="ru-RU" dirty="0" smtClean="0"/>
              <a:t>...</a:t>
            </a:r>
            <a:endParaRPr lang="ru-RU" dirty="0"/>
          </a:p>
          <a:p>
            <a:endParaRPr lang="ru-RU" dirty="0"/>
          </a:p>
        </p:txBody>
      </p:sp>
      <p:sp>
        <p:nvSpPr>
          <p:cNvPr id="4" name="Текст 3">
            <a:extLst>
              <a:ext uri="{FF2B5EF4-FFF2-40B4-BE49-F238E27FC236}">
                <a16:creationId xmlns:a16="http://schemas.microsoft.com/office/drawing/2014/main" xmlns="" id="{5F0C8121-738F-4674-914D-B3EE5ED89F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endParaRPr lang="ru-RU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81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f22874644">
  <a:themeElements>
    <a:clrScheme name="Custom 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76923C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9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_30307872_TF22874644" id="{93FE1A9D-736E-40CB-B67C-057CF5914018}" vid="{87467582-AE40-484C-8492-F76A7EBDCB0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85ACAB-C996-4B2F-9E78-9D032D37D8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8E1E7B-2E87-4FF3-8F3F-2C35BCD32914}">
  <ds:schemaRefs>
    <ds:schemaRef ds:uri="http://purl.org/dc/terms/"/>
    <ds:schemaRef ds:uri="http://schemas.microsoft.com/office/2006/documentManagement/types"/>
    <ds:schemaRef ds:uri="http://purl.org/dc/dcmitype/"/>
    <ds:schemaRef ds:uri="6dc4bcd6-49db-4c07-9060-8acfc67cef9f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fb0879af-3eba-417a-a55a-ffe6dcd6ca77"/>
    <ds:schemaRef ds:uri="http://schemas.microsoft.com/sharepoint/v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3C31DB6-321D-4487-B0E2-6DD8623328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357</Words>
  <Application>Microsoft Office PowerPoint</Application>
  <PresentationFormat>Произвольный</PresentationFormat>
  <Paragraphs>41</Paragraphs>
  <Slides>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tf22874644</vt:lpstr>
      <vt:lpstr>Тілдік ресурстар</vt:lpstr>
      <vt:lpstr>Тілдік ресурстардың түрлері</vt:lpstr>
      <vt:lpstr>Тілдік ресурстардың түрлері</vt:lpstr>
      <vt:lpstr>Лингвистикалық қажеттіліктер</vt:lpstr>
      <vt:lpstr>Сұрақтар?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2020-07-06T05:37:12Z</dcterms:created>
  <dcterms:modified xsi:type="dcterms:W3CDTF">2021-11-05T11:25:17Z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